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08" r:id="rId2"/>
    <p:sldMasterId id="2147483653" r:id="rId3"/>
  </p:sldMasterIdLst>
  <p:notesMasterIdLst>
    <p:notesMasterId r:id="rId25"/>
  </p:notesMasterIdLst>
  <p:handoutMasterIdLst>
    <p:handoutMasterId r:id="rId26"/>
  </p:handoutMasterIdLst>
  <p:sldIdLst>
    <p:sldId id="259" r:id="rId4"/>
    <p:sldId id="346" r:id="rId5"/>
    <p:sldId id="278" r:id="rId6"/>
    <p:sldId id="347" r:id="rId7"/>
    <p:sldId id="309" r:id="rId8"/>
    <p:sldId id="349" r:id="rId9"/>
    <p:sldId id="334" r:id="rId10"/>
    <p:sldId id="348" r:id="rId11"/>
    <p:sldId id="335" r:id="rId12"/>
    <p:sldId id="350" r:id="rId13"/>
    <p:sldId id="351" r:id="rId14"/>
    <p:sldId id="352" r:id="rId15"/>
    <p:sldId id="353" r:id="rId16"/>
    <p:sldId id="354" r:id="rId17"/>
    <p:sldId id="360" r:id="rId18"/>
    <p:sldId id="355" r:id="rId19"/>
    <p:sldId id="356" r:id="rId20"/>
    <p:sldId id="357" r:id="rId21"/>
    <p:sldId id="358" r:id="rId22"/>
    <p:sldId id="359" r:id="rId23"/>
    <p:sldId id="345" r:id="rId2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E3000B"/>
    <a:srgbClr val="6E6E6E"/>
    <a:srgbClr val="F2F2F2"/>
    <a:srgbClr val="DEDEDE"/>
    <a:srgbClr val="FACFBC"/>
    <a:srgbClr val="F3987A"/>
    <a:srgbClr val="EB5B3E"/>
    <a:srgbClr val="343434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743" autoAdjust="0"/>
  </p:normalViewPr>
  <p:slideViewPr>
    <p:cSldViewPr snapToGrid="0" snapToObjects="1">
      <p:cViewPr varScale="1">
        <p:scale>
          <a:sx n="111" d="100"/>
          <a:sy n="111" d="100"/>
        </p:scale>
        <p:origin x="-1848" y="-78"/>
      </p:cViewPr>
      <p:guideLst>
        <p:guide orient="horz" pos="4199"/>
        <p:guide orient="horz" pos="3104"/>
        <p:guide orient="horz" pos="4125"/>
        <p:guide orient="horz" pos="3838"/>
        <p:guide orient="horz" pos="3964"/>
        <p:guide orient="horz" pos="2970"/>
        <p:guide orient="horz" pos="2160"/>
        <p:guide orient="horz" pos="572"/>
        <p:guide orient="horz" pos="1047"/>
        <p:guide orient="horz" pos="805"/>
        <p:guide orient="horz" pos="1245"/>
        <p:guide orient="horz" pos="1455"/>
        <p:guide orient="horz" pos="1707"/>
        <p:guide orient="horz" pos="982"/>
        <p:guide orient="horz" pos="305"/>
        <p:guide pos="384"/>
        <p:guide pos="5378"/>
        <p:guide pos="4239"/>
        <p:guide pos="2880"/>
        <p:guide pos="3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61971-42B9-459E-9D16-4B0D3D73597B}" type="datetimeFigureOut">
              <a:rPr lang="de-DE" smtClean="0"/>
              <a:t>16.05.2018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C92C-A804-4B4E-BCCC-F395E53AFF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6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C76A-A5B8-4B1B-BBBB-2AEC867E187B}" type="datetimeFigureOut">
              <a:rPr lang="de-DE" smtClean="0"/>
              <a:pPr/>
              <a:t>16.05.2018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D276-30A1-4018-85AA-F3A687DA5D1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50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81FC-B9B9-4015-BB9A-2004C07D10A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609600" y="4898722"/>
            <a:ext cx="7923213" cy="12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25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Leit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609600" y="4898722"/>
            <a:ext cx="7923213" cy="12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31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master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09600" y="1982156"/>
            <a:ext cx="7927818" cy="4107494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179388">
              <a:lnSpc>
                <a:spcPct val="100000"/>
              </a:lnSpc>
              <a:spcBef>
                <a:spcPts val="0"/>
              </a:spcBef>
              <a:buClr>
                <a:srgbClr val="E3000B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buClr>
                <a:srgbClr val="E3000B"/>
              </a:buClr>
              <a:buFont typeface="Symbol" charset="2"/>
              <a:buChar char="-"/>
              <a:defRPr b="0">
                <a:solidFill>
                  <a:schemeClr val="tx1"/>
                </a:solidFill>
              </a:defRPr>
            </a:lvl2pPr>
            <a:lvl3pPr marL="900000" indent="-179388">
              <a:lnSpc>
                <a:spcPct val="100000"/>
              </a:lnSpc>
              <a:spcBef>
                <a:spcPts val="0"/>
              </a:spcBef>
              <a:buClr>
                <a:srgbClr val="E3000B"/>
              </a:buClr>
              <a:buFont typeface="Wingdings" charset="2"/>
              <a:buChar char="§"/>
              <a:defRPr b="0">
                <a:solidFill>
                  <a:schemeClr val="tx1"/>
                </a:solidFill>
              </a:defRPr>
            </a:lvl3pPr>
            <a:lvl4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4pPr>
            <a:lvl5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master, Headline,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1" y="1241424"/>
            <a:ext cx="6121254" cy="740731"/>
          </a:xfrm>
        </p:spPr>
        <p:txBody>
          <a:bodyPr/>
          <a:lstStyle>
            <a:lvl1pPr>
              <a:defRPr>
                <a:solidFill>
                  <a:srgbClr val="E3000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09600" y="2348880"/>
            <a:ext cx="7921827" cy="3740770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Symbol" charset="2"/>
              <a:buChar char="-"/>
              <a:defRPr b="0">
                <a:solidFill>
                  <a:schemeClr val="tx1"/>
                </a:solidFill>
              </a:defRPr>
            </a:lvl2pPr>
            <a:lvl3pPr marL="90000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Wingdings" charset="2"/>
              <a:buChar char="§"/>
              <a:defRPr b="0">
                <a:solidFill>
                  <a:schemeClr val="tx1"/>
                </a:solidFill>
              </a:defRPr>
            </a:lvl3pPr>
            <a:lvl4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4pPr>
            <a:lvl5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09601" y="2055336"/>
            <a:ext cx="7921826" cy="2975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b="1">
                <a:solidFill>
                  <a:srgbClr val="6E6E6E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master, 2spaltig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1241424"/>
            <a:ext cx="6127245" cy="740731"/>
          </a:xfrm>
        </p:spPr>
        <p:txBody>
          <a:bodyPr/>
          <a:lstStyle>
            <a:lvl1pPr>
              <a:defRPr>
                <a:solidFill>
                  <a:srgbClr val="E3000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09600" y="1982156"/>
            <a:ext cx="3823491" cy="4107494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Symbol" charset="2"/>
              <a:buChar char="-"/>
              <a:defRPr b="0">
                <a:solidFill>
                  <a:schemeClr val="tx1"/>
                </a:solidFill>
              </a:defRPr>
            </a:lvl2pPr>
            <a:lvl3pPr marL="90000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Wingdings" charset="2"/>
              <a:buChar char="§"/>
              <a:defRPr sz="1800" b="0">
                <a:solidFill>
                  <a:schemeClr val="tx1"/>
                </a:solidFill>
              </a:defRPr>
            </a:lvl3pPr>
            <a:lvl4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4pPr>
            <a:lvl5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2670" y="1982156"/>
            <a:ext cx="3816931" cy="4107494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Symbol" charset="2"/>
              <a:buChar char="-"/>
              <a:defRPr b="0">
                <a:solidFill>
                  <a:schemeClr val="tx1"/>
                </a:solidFill>
              </a:defRPr>
            </a:lvl2pPr>
            <a:lvl3pPr marL="90000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Wingdings" charset="2"/>
              <a:buChar char="§"/>
              <a:defRPr b="0">
                <a:solidFill>
                  <a:schemeClr val="tx1"/>
                </a:solidFill>
              </a:defRPr>
            </a:lvl3pPr>
            <a:lvl4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4pPr>
            <a:lvl5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097939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master, 2spaltig, Headline,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1241424"/>
            <a:ext cx="6127245" cy="740731"/>
          </a:xfrm>
        </p:spPr>
        <p:txBody>
          <a:bodyPr/>
          <a:lstStyle>
            <a:lvl1pPr>
              <a:defRPr>
                <a:solidFill>
                  <a:srgbClr val="E3000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09600" y="2348880"/>
            <a:ext cx="3823492" cy="3740770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Symbol" charset="2"/>
              <a:buChar char="-"/>
              <a:defRPr b="0">
                <a:solidFill>
                  <a:schemeClr val="tx1"/>
                </a:solidFill>
              </a:defRPr>
            </a:lvl2pPr>
            <a:lvl3pPr marL="90000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Wingdings" charset="2"/>
              <a:buChar char="§"/>
              <a:defRPr b="0">
                <a:solidFill>
                  <a:schemeClr val="tx1"/>
                </a:solidFill>
              </a:defRPr>
            </a:lvl3pPr>
            <a:lvl4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4pPr>
            <a:lvl5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09600" y="2073889"/>
            <a:ext cx="7933809" cy="2749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6E6E6E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714650" y="2348880"/>
            <a:ext cx="3822925" cy="3740770"/>
          </a:xfrm>
          <a:prstGeom prst="rect">
            <a:avLst/>
          </a:prstGeom>
        </p:spPr>
        <p:txBody>
          <a:bodyPr vert="horz" lIns="0" tIns="108000" rIns="0" bIns="0"/>
          <a:lstStyle>
            <a:lvl1pPr marL="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Symbol" charset="2"/>
              <a:buChar char="-"/>
              <a:defRPr b="0">
                <a:solidFill>
                  <a:schemeClr val="tx1"/>
                </a:solidFill>
              </a:defRPr>
            </a:lvl2pPr>
            <a:lvl3pPr marL="900000" indent="-179388">
              <a:lnSpc>
                <a:spcPct val="100000"/>
              </a:lnSpc>
              <a:spcBef>
                <a:spcPts val="0"/>
              </a:spcBef>
              <a:buClr>
                <a:srgbClr val="EB0014"/>
              </a:buClr>
              <a:buFont typeface="Wingdings" charset="2"/>
              <a:buChar char="§"/>
              <a:defRPr b="0">
                <a:solidFill>
                  <a:schemeClr val="tx1"/>
                </a:solidFill>
              </a:defRPr>
            </a:lvl3pPr>
            <a:lvl4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4pPr>
            <a:lvl5pPr marL="0" indent="-179388">
              <a:lnSpc>
                <a:spcPts val="2400"/>
              </a:lnSpc>
              <a:spcBef>
                <a:spcPts val="0"/>
              </a:spcBef>
              <a:buClr>
                <a:srgbClr val="EB0014"/>
              </a:buClr>
              <a:buFont typeface="Arial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14481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 userDrawn="1"/>
        </p:nvGrpSpPr>
        <p:grpSpPr>
          <a:xfrm>
            <a:off x="0" y="538479"/>
            <a:ext cx="9144000" cy="6338309"/>
            <a:chOff x="0" y="538479"/>
            <a:chExt cx="9144000" cy="6338309"/>
          </a:xfrm>
        </p:grpSpPr>
        <p:pic>
          <p:nvPicPr>
            <p:cNvPr id="16" name="Bild 9" descr="Goldschmidt_Logo_RGB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427" y="538479"/>
              <a:ext cx="2679718" cy="62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uppierung 11"/>
            <p:cNvGrpSpPr/>
            <p:nvPr userDrawn="1"/>
          </p:nvGrpSpPr>
          <p:grpSpPr>
            <a:xfrm>
              <a:off x="0" y="6300788"/>
              <a:ext cx="9144000" cy="576000"/>
              <a:chOff x="0" y="6300788"/>
              <a:chExt cx="9144000" cy="57600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0" y="6300788"/>
                <a:ext cx="9144000" cy="57600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7" name="Fußzeilenplatzhalter 3"/>
              <p:cNvSpPr txBox="1">
                <a:spLocks/>
              </p:cNvSpPr>
              <p:nvPr/>
            </p:nvSpPr>
            <p:spPr>
              <a:xfrm>
                <a:off x="609601" y="6415088"/>
                <a:ext cx="5962158" cy="3651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de-DE"/>
                </a:defPPr>
                <a:lvl1pPr algn="l" defTabSz="457200" rtl="0" fontAlgn="auto">
                  <a:spcBef>
                    <a:spcPts val="0"/>
                  </a:spcBef>
                  <a:spcAft>
                    <a:spcPts val="0"/>
                  </a:spcAft>
                  <a:defRPr sz="1200" b="0" i="0" kern="1200">
                    <a:solidFill>
                      <a:schemeClr val="tx1"/>
                    </a:solidFill>
                    <a:latin typeface="Calibri"/>
                    <a:ea typeface="+mn-ea"/>
                    <a:cs typeface="Calibri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l">
                  <a:defRPr/>
                </a:pPr>
                <a:r>
                  <a:rPr lang="de-DE" sz="1100" dirty="0" smtClean="0"/>
                  <a:t>Name des Verfassers</a:t>
                </a:r>
                <a:endParaRPr lang="de-DE" sz="1100" dirty="0"/>
              </a:p>
            </p:txBody>
          </p:sp>
          <p:sp>
            <p:nvSpPr>
              <p:cNvPr id="9" name="Datumsplatzhalter 4"/>
              <p:cNvSpPr txBox="1">
                <a:spLocks/>
              </p:cNvSpPr>
              <p:nvPr/>
            </p:nvSpPr>
            <p:spPr>
              <a:xfrm>
                <a:off x="7086890" y="6415088"/>
                <a:ext cx="1684255" cy="365125"/>
              </a:xfrm>
              <a:prstGeom prst="rect">
                <a:avLst/>
              </a:prstGeom>
            </p:spPr>
            <p:txBody>
              <a:bodyPr lIns="0" tIns="0" rIns="0" bIns="0" anchor="ctr"/>
              <a:lstStyle/>
              <a:p>
                <a:pPr algn="r"/>
                <a:r>
                  <a:rPr lang="ru-RU" sz="1100" dirty="0" smtClean="0">
                    <a:cs typeface="Calibri" pitchFamily="34" charset="0"/>
                  </a:rPr>
                  <a:t>Май </a:t>
                </a:r>
                <a:r>
                  <a:rPr lang="de-DE" sz="1100" dirty="0" smtClean="0">
                    <a:cs typeface="Calibri" pitchFamily="34" charset="0"/>
                  </a:rPr>
                  <a:t>201</a:t>
                </a:r>
                <a:r>
                  <a:rPr lang="ru-RU" sz="1100" dirty="0" smtClean="0">
                    <a:cs typeface="Calibri" pitchFamily="34" charset="0"/>
                  </a:rPr>
                  <a:t>8</a:t>
                </a:r>
                <a:endParaRPr lang="de-DE" sz="1100" dirty="0">
                  <a:cs typeface="Calibri" pitchFamily="34" charset="0"/>
                </a:endParaRPr>
              </a:p>
            </p:txBody>
          </p:sp>
        </p:grpSp>
      </p:grpSp>
      <p:sp>
        <p:nvSpPr>
          <p:cNvPr id="4" name="Titelplatzhalter 3"/>
          <p:cNvSpPr>
            <a:spLocks noGrp="1"/>
          </p:cNvSpPr>
          <p:nvPr userDrawn="1">
            <p:ph type="title"/>
          </p:nvPr>
        </p:nvSpPr>
        <p:spPr>
          <a:xfrm>
            <a:off x="609600" y="4904713"/>
            <a:ext cx="7923213" cy="12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767877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 cap="all" spc="100">
          <a:solidFill>
            <a:srgbClr val="6E6E6E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 userDrawn="1"/>
        </p:nvGrpSpPr>
        <p:grpSpPr>
          <a:xfrm>
            <a:off x="-1286" y="543207"/>
            <a:ext cx="9144000" cy="6325332"/>
            <a:chOff x="-1286" y="543207"/>
            <a:chExt cx="9144000" cy="6325332"/>
          </a:xfrm>
        </p:grpSpPr>
        <p:pic>
          <p:nvPicPr>
            <p:cNvPr id="16" name="Bild 9" descr="Goldschmidt_Logo_RGB.jp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520" y="543207"/>
              <a:ext cx="2767924" cy="640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uppierung 10"/>
            <p:cNvGrpSpPr/>
            <p:nvPr userDrawn="1"/>
          </p:nvGrpSpPr>
          <p:grpSpPr>
            <a:xfrm>
              <a:off x="-1286" y="6292539"/>
              <a:ext cx="9144000" cy="576000"/>
              <a:chOff x="-1286" y="6292539"/>
              <a:chExt cx="9144000" cy="57600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-1286" y="6292539"/>
                <a:ext cx="9144000" cy="57600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7" name="Fußzeilenplatzhalter 3"/>
              <p:cNvSpPr txBox="1">
                <a:spLocks/>
              </p:cNvSpPr>
              <p:nvPr/>
            </p:nvSpPr>
            <p:spPr>
              <a:xfrm>
                <a:off x="609601" y="6415088"/>
                <a:ext cx="5962158" cy="3651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de-DE"/>
                </a:defPPr>
                <a:lvl1pPr algn="l" defTabSz="457200" rtl="0" fontAlgn="auto">
                  <a:spcBef>
                    <a:spcPts val="0"/>
                  </a:spcBef>
                  <a:spcAft>
                    <a:spcPts val="0"/>
                  </a:spcAft>
                  <a:defRPr sz="1200" b="0" i="0" kern="1200">
                    <a:solidFill>
                      <a:schemeClr val="tx1"/>
                    </a:solidFill>
                    <a:latin typeface="Calibri"/>
                    <a:ea typeface="+mn-ea"/>
                    <a:cs typeface="Calibri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l">
                  <a:defRPr/>
                </a:pPr>
                <a:endParaRPr lang="de-DE" sz="1100" dirty="0"/>
              </a:p>
            </p:txBody>
          </p:sp>
          <p:sp>
            <p:nvSpPr>
              <p:cNvPr id="9" name="Datumsplatzhalter 4"/>
              <p:cNvSpPr txBox="1">
                <a:spLocks/>
              </p:cNvSpPr>
              <p:nvPr/>
            </p:nvSpPr>
            <p:spPr>
              <a:xfrm>
                <a:off x="7149189" y="6385807"/>
                <a:ext cx="1684255" cy="365125"/>
              </a:xfrm>
              <a:prstGeom prst="rect">
                <a:avLst/>
              </a:prstGeom>
            </p:spPr>
            <p:txBody>
              <a:bodyPr lIns="0" tIns="0" rIns="0" bIns="0" anchor="ctr"/>
              <a:lstStyle/>
              <a:p>
                <a:pPr algn="r"/>
                <a:r>
                  <a:rPr lang="ru-RU" sz="1100" dirty="0" smtClean="0">
                    <a:cs typeface="Calibri" pitchFamily="34" charset="0"/>
                  </a:rPr>
                  <a:t>Май 2018</a:t>
                </a:r>
                <a:endParaRPr lang="de-DE" sz="1100" dirty="0">
                  <a:cs typeface="Calibri" pitchFamily="34" charset="0"/>
                </a:endParaRPr>
              </a:p>
            </p:txBody>
          </p:sp>
        </p:grpSp>
      </p:grpSp>
      <p:sp>
        <p:nvSpPr>
          <p:cNvPr id="4" name="Titelplatzhalter 3"/>
          <p:cNvSpPr>
            <a:spLocks noGrp="1"/>
          </p:cNvSpPr>
          <p:nvPr userDrawn="1">
            <p:ph type="title"/>
          </p:nvPr>
        </p:nvSpPr>
        <p:spPr>
          <a:xfrm>
            <a:off x="609600" y="4904713"/>
            <a:ext cx="7923213" cy="12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396240" y="6381679"/>
            <a:ext cx="5962158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ru-RU" sz="1100" b="1" dirty="0" smtClean="0"/>
              <a:t>Климов Валерий Геннадьевич </a:t>
            </a:r>
            <a:r>
              <a:rPr lang="ru-RU" sz="1100" dirty="0" smtClean="0"/>
              <a:t>– Технический  директор  ООО «ГТ-</a:t>
            </a:r>
            <a:r>
              <a:rPr lang="ru-RU" sz="1100" dirty="0" err="1" smtClean="0"/>
              <a:t>Алюминотермитная</a:t>
            </a:r>
            <a:r>
              <a:rPr lang="ru-RU" sz="1100" dirty="0" smtClean="0"/>
              <a:t> сварка»</a:t>
            </a:r>
            <a:endParaRPr lang="de-DE" sz="110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" y="489101"/>
            <a:ext cx="710271" cy="74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1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 cap="all" spc="100">
          <a:solidFill>
            <a:srgbClr val="6E6E6E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 9" descr="Goldschmidt_Logo_RG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92692"/>
            <a:ext cx="18002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1241425"/>
            <a:ext cx="6119812" cy="735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 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0" y="6282000"/>
            <a:ext cx="9144000" cy="576000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609601" y="6415088"/>
            <a:ext cx="4748612" cy="365125"/>
          </a:xfrm>
          <a:prstGeom prst="rect">
            <a:avLst/>
          </a:prstGeom>
          <a:solidFill>
            <a:srgbClr val="CFCFCF"/>
          </a:solidFill>
        </p:spPr>
        <p:txBody>
          <a:bodyPr lIns="0" tIns="0" rIns="0" bIns="0" anchor="ctr"/>
          <a:lstStyle/>
          <a:p>
            <a:pPr algn="l">
              <a:defRPr/>
            </a:pPr>
            <a:endParaRPr lang="de-DE" sz="1100" dirty="0"/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7991395" y="6415088"/>
            <a:ext cx="546180" cy="365125"/>
          </a:xfrm>
          <a:prstGeom prst="rect">
            <a:avLst/>
          </a:prstGeom>
          <a:solidFill>
            <a:srgbClr val="CFCFCF"/>
          </a:solidFill>
        </p:spPr>
        <p:txBody>
          <a:bodyPr lIns="0" tIns="0" rIns="0" bIns="0" anchor="ctr"/>
          <a:lstStyle/>
          <a:p>
            <a:pPr algn="r"/>
            <a:fld id="{466773E4-84F6-5448-BCE8-3064FE64DD60}" type="slidenum">
              <a:rPr lang="de-DE" sz="1100" smtClean="0">
                <a:cs typeface="Calibri" pitchFamily="34" charset="0"/>
              </a:rPr>
              <a:pPr algn="r"/>
              <a:t>‹#›</a:t>
            </a:fld>
            <a:endParaRPr lang="de-DE" sz="1100" dirty="0"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1" y="420862"/>
            <a:ext cx="518159" cy="5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477521" y="6381680"/>
            <a:ext cx="5962158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ru-RU" sz="1100" b="1" dirty="0" smtClean="0"/>
              <a:t>Климов Валерий Геннадьевич </a:t>
            </a:r>
            <a:r>
              <a:rPr lang="ru-RU" sz="1100" dirty="0" smtClean="0"/>
              <a:t>–  Технический  директор  ООО «ГТ-</a:t>
            </a:r>
            <a:r>
              <a:rPr lang="ru-RU" sz="1100" dirty="0" err="1" smtClean="0"/>
              <a:t>Алюминотермитная</a:t>
            </a:r>
            <a:r>
              <a:rPr lang="ru-RU" sz="1100" dirty="0" smtClean="0"/>
              <a:t> сварка»</a:t>
            </a:r>
            <a:endParaRPr lang="de-DE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5" r:id="rId2"/>
    <p:sldLayoutId id="2147483701" r:id="rId3"/>
    <p:sldLayoutId id="2147483700" r:id="rId4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 spc="100">
          <a:solidFill>
            <a:srgbClr val="E3000B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EB0014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595959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44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8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011" y="4898722"/>
            <a:ext cx="8648344" cy="1260000"/>
          </a:xfrm>
        </p:spPr>
        <p:txBody>
          <a:bodyPr/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 применения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алюминотермитной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сварки  рельсов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различного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профиля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 строительстве  трамвайных  путей в рамках концессионного  проекта  в 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Санкт-петербурге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3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9618" y="348213"/>
            <a:ext cx="5423732" cy="796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/>
              <a:t>Особенности термитной сварки </a:t>
            </a:r>
            <a:r>
              <a:rPr lang="ru-RU" dirty="0" smtClean="0"/>
              <a:t>рельсов на участках строительства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3107" y="1145136"/>
            <a:ext cx="8434699" cy="4939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10164"/>
            <a:ext cx="8186870" cy="353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342900" indent="-342900">
              <a:buAutoNum type="arabicPeriod" startAt="3"/>
            </a:pP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Переходная сварка рельсов типа Р65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и 62</a:t>
            </a:r>
            <a:r>
              <a:rPr lang="en-US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R1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, в </a:t>
            </a:r>
            <a:r>
              <a:rPr lang="ru-RU" sz="1600" dirty="0" err="1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т.ч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. с разницей в </a:t>
            </a:r>
            <a:r>
              <a:rPr lang="ru-RU" sz="1600" dirty="0" err="1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подуклонке</a:t>
            </a:r>
            <a:endParaRPr lang="ru-RU" sz="1600" dirty="0" smtClean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123" name="Picture 3" descr="\\Gtserver1\общая\ГТ-АТС\ГТ-АТС технические\Фото работ\Фото Трамвайка\20170529_10465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83094" y="1636522"/>
            <a:ext cx="4089162" cy="34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tserver1\общая\ГТ-АТС\ГТ-АТС технические\Фото работ\Фото Трамвайка\грандстрой\DSC0298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106" y="1645067"/>
            <a:ext cx="3919353" cy="34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15897" y="5195843"/>
            <a:ext cx="8352086" cy="1068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Процесс сварки </a:t>
            </a:r>
            <a:r>
              <a:rPr lang="en-US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SRZ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с широким зазором 50 мм для оптимальной компенсации при несовпадении контура профилей рельсов и сглаживания разницы в </a:t>
            </a:r>
            <a:r>
              <a:rPr lang="ru-RU" sz="15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подуклонке</a:t>
            </a:r>
            <a:endParaRPr lang="ru-RU" sz="15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Выравнивание рельсов по поверхности катания и рабочей грани с чистовой 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шлифовкой «с плавным переходом»  </a:t>
            </a:r>
            <a:endParaRPr lang="ru-RU" sz="15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9618" y="348213"/>
            <a:ext cx="5423732" cy="796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/>
              <a:t>Особенности термитной сварки </a:t>
            </a:r>
            <a:r>
              <a:rPr lang="ru-RU" dirty="0" smtClean="0"/>
              <a:t>рельсов на участках строительства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3107" y="1145136"/>
            <a:ext cx="8434699" cy="4939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18709"/>
            <a:ext cx="7946956" cy="516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4</a:t>
            </a:r>
            <a:r>
              <a:rPr lang="ru-RU" sz="1600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 Переходная сварка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рельсов </a:t>
            </a:r>
            <a:r>
              <a:rPr lang="ru-RU" sz="1600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62R1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и профиля 105С1 в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сварных крестовинах ЗПК и в пределах стрелочных переводов </a:t>
            </a:r>
            <a:r>
              <a:rPr lang="en-US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VAE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146" name="Picture 2" descr="\\Gtserver1\общая\ГТ-АТС\ГТ-АТС технические\Фото работ\Фото Трамвайка\20170529_12155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49" y="1820246"/>
            <a:ext cx="3788746" cy="37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Gtserver1\общая\ГТ-АТС\ГТ-АТС технические\Фото работ\Фото Трамвайка\20170529_12204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4155" y="1649337"/>
            <a:ext cx="3145550" cy="3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12749" y="5742156"/>
            <a:ext cx="8362058" cy="282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Универсальный сварочный процесс </a:t>
            </a:r>
            <a:r>
              <a:rPr lang="en-US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SRZ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и индивидуальные расходные материалы для каждого профиля рельса </a:t>
            </a:r>
            <a:endParaRPr lang="ru-RU" sz="15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9618" y="348213"/>
            <a:ext cx="5423732" cy="796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/>
              <a:t>Особенности термитной сварки </a:t>
            </a:r>
            <a:r>
              <a:rPr lang="ru-RU" dirty="0" smtClean="0"/>
              <a:t>рельсов на участках строительства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3107" y="1145136"/>
            <a:ext cx="8434699" cy="4939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44348"/>
            <a:ext cx="7946956" cy="353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5.   Сварка рельсов в зимних условиях</a:t>
            </a:r>
            <a:endParaRPr lang="ru-RU" sz="1600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7170" name="Picture 2" descr="\\Gtserver1\общая\ГТ-АТС\ГТ-АТС технические\Трамвайка\Снимок Зи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49" y="1679633"/>
            <a:ext cx="4840470" cy="44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682956" y="1749034"/>
            <a:ext cx="3144850" cy="4215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Необходимость производства сварочных работ </a:t>
            </a:r>
            <a:r>
              <a:rPr lang="ru-RU" sz="16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согласно 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графика, в </a:t>
            </a:r>
            <a:r>
              <a:rPr lang="ru-RU" sz="1600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т.ч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в зимнее время при морозах до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-15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…-20 </a:t>
            </a:r>
            <a:r>
              <a:rPr lang="ru-RU" sz="1600" baseline="30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</a:t>
            </a:r>
            <a:endParaRPr lang="ru-RU" sz="16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Применение специальных не замерзающих уплотнительных смесей</a:t>
            </a: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Использование </a:t>
            </a:r>
            <a:r>
              <a:rPr lang="ru-RU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бензо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-воздушного подогрева вместо пропан-кислородного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Применение специальных быстро разборных сварочных палаток с ИК-подогревом зоны сварки внутри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4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30089" y="475536"/>
            <a:ext cx="5101263" cy="496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 smtClean="0"/>
              <a:t>НТД и контроль качества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3107" y="1145136"/>
            <a:ext cx="8434699" cy="4939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8" y="1158889"/>
            <a:ext cx="8221054" cy="4934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Нормативно-Техническая Документация </a:t>
            </a: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Технические условия «</a:t>
            </a:r>
            <a:r>
              <a:rPr lang="ru-RU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Алюминотермитная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сварка рельсов и </a:t>
            </a:r>
            <a:r>
              <a:rPr lang="ru-RU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спецчастей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в трамвайных путях по технологии фирмы «</a:t>
            </a:r>
            <a:r>
              <a:rPr lang="en-US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Elektro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-Thermit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ТУ 0921-002-69242099-2011,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согласованные ГУП СПб «</a:t>
            </a:r>
            <a:r>
              <a:rPr lang="ru-RU" sz="160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Горэлектротранс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Технологическая инструкция по ультразвуковому контролю стыков </a:t>
            </a:r>
            <a:r>
              <a:rPr lang="ru-RU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алюминотермитной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сварки рельсов в пути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ТИ 07.96-2011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(контроль сварных стыков ж/д рельсов типа Р65)</a:t>
            </a:r>
            <a:endParaRPr lang="ru-RU" sz="1600" b="0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Технологическая инструкция по ультразвуковому контролю стыков трамвайных рельсов, сваренных </a:t>
            </a:r>
            <a:r>
              <a:rPr lang="ru-RU" sz="160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алюминотермитной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сваркой по технологии фирмы «</a:t>
            </a:r>
            <a:r>
              <a:rPr lang="en-US" sz="160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Elektro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-Thermit»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ТИ-УЗК-04/2017 </a:t>
            </a:r>
            <a:r>
              <a:rPr lang="ru-RU" sz="1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(контроль сварных стыков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трамвайных </a:t>
            </a:r>
            <a:r>
              <a:rPr lang="ru-RU" sz="1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рельсов типа </a:t>
            </a:r>
            <a:r>
              <a:rPr lang="en-US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62R1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, переходных стыков Р65-62</a:t>
            </a:r>
            <a:r>
              <a:rPr lang="en-US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R1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и </a:t>
            </a:r>
            <a:r>
              <a:rPr lang="en-US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62R1-105C1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Приемка выполненных работ Технадзором Заказчика проводилась в соответствии с указанными НТД. При строительстве трамвайных линий в СПб выполнялся контроль 100% объема сварных соединений по всему сечению рельса (сварного шва), что отвечало требованиям Заказчика в области качества и исполнительной документации.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1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30089" y="475536"/>
            <a:ext cx="5101263" cy="496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 smtClean="0"/>
              <a:t>Приемка и контроль качества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725682" y="1145136"/>
            <a:ext cx="3187582" cy="4939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Неразрушающий ультразвуковой контроль сварных стыков выполнялся ручными переносными дефектоскопами Авикон-02Р по методикам, представленным в НТД (ТИ)</a:t>
            </a:r>
          </a:p>
          <a:p>
            <a:endParaRPr lang="ru-RU" sz="14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Контроль проводился непосредственно после сварки рельсов перед установкой в зоне стыков финишных частей резинового бруса и последующей укладкой путевого бетона (для путей на сплошном основании) или финишной подбивки щебня</a:t>
            </a:r>
          </a:p>
          <a:p>
            <a:endParaRPr lang="ru-RU" sz="14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Исполнительная документация :</a:t>
            </a:r>
          </a:p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Акты-сертификаты на каждый стык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Укладочные схемы с указанием мест сварки стыков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Сводный акт приемочного УЗК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44347"/>
            <a:ext cx="8186870" cy="48402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Gtserver1\общая\ГТ-АТС\ГТ-АТС технические\Фото работ\Фото Трамвайка\Трамвайное КОЛЬЦО ХАСАНСКАЯ 2017\IMG_20170615_1336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48" y="1173595"/>
            <a:ext cx="4956559" cy="48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30089" y="330254"/>
            <a:ext cx="5101263" cy="496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 smtClean="0"/>
              <a:t>Основные результаты работ и полученного опыта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-188006" y="2016808"/>
            <a:ext cx="8400515" cy="46403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81868"/>
            <a:ext cx="8186870" cy="4956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Гибкое и оптимальное взаимодействие с заказчиком и со смежными организациями при укладке ВСП и сварке рельсов в различных условиях 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Комплексное применение различных сварочных процессов и индивидуальных комплектных расходных материалов для соединения рельсов различного профиля, в том числе – переходных сварок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Оптимизация порядка сварки стыков для сложных стрелочных узлов</a:t>
            </a:r>
          </a:p>
          <a:p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4.   Применение разработанных методик УЗК для неразрушающего контроля</a:t>
            </a:r>
          </a:p>
          <a:p>
            <a:r>
              <a:rPr lang="ru-RU" sz="1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сварных швов различных рельсов </a:t>
            </a:r>
          </a:p>
          <a:p>
            <a:pPr marL="342900" indent="-342900">
              <a:buAutoNum type="arabicPeriod" startAt="3"/>
            </a:pP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5.   Реализация собственных наработок для возможности проведения </a:t>
            </a:r>
          </a:p>
          <a:p>
            <a:r>
              <a:rPr lang="ru-RU" sz="1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термитной сварки в зимнее время при низких температурах до -20 </a:t>
            </a:r>
            <a:r>
              <a:rPr lang="ru-RU" sz="1800" baseline="30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</a:t>
            </a:r>
          </a:p>
          <a:p>
            <a:pPr marL="342900" indent="-342900">
              <a:buAutoNum type="arabicPeriod" startAt="3"/>
            </a:pP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6.   Высокое качество сварных соединений (швов)</a:t>
            </a:r>
          </a:p>
          <a:p>
            <a:pPr marL="342900" indent="-342900">
              <a:buAutoNum type="arabicPeriod" startAt="3"/>
            </a:pP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buAutoNum type="arabicPeriod" startAt="7"/>
            </a:pP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Перспектива расширения полигона применения термитной сварки при </a:t>
            </a:r>
          </a:p>
          <a:p>
            <a:r>
              <a:rPr lang="ru-RU" sz="1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производстве сварных крестовин 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6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149697" y="313165"/>
            <a:ext cx="5101263" cy="669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 smtClean="0"/>
              <a:t>Особенности изготовления сварных крестовин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349667" y="1478422"/>
            <a:ext cx="3478139" cy="460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Многообразие вариантов различного исполнения крестовин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 зависимости от:</a:t>
            </a:r>
          </a:p>
          <a:p>
            <a:endParaRPr lang="ru-RU" sz="16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Угла крестовины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Радиуса изгиба рельса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Вылетов приварных профилей 105С1 или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трамвайного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рельса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При изготовлении сварных крестовин требуется индивидуальная подгонка и разделка деталей под электродуговую сварку с высокой точностью. </a:t>
            </a:r>
          </a:p>
          <a:p>
            <a:endParaRPr lang="ru-RU" sz="16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Сварочный процесс (без учета времени на установку и фиксацию деталей) занимает от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1,5 до 2 часов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на 1 сварной шов или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до 8 часов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на 1 крестовину.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50" name="Picture 2" descr="\\Gtserver1\общая\ГТ-АТС\ГТ-АТС технические\Трамвайка\Крестовины сварные ЗПК\85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797" y="1133251"/>
            <a:ext cx="3862699" cy="25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Gtserver1\общая\ГТ-АТС\ГТ-АТС технические\Трамвайка\Крестовины сварные ЗПК\88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49" y="3435406"/>
            <a:ext cx="3187580" cy="28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1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92542" y="5845322"/>
            <a:ext cx="8152688" cy="282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Подготовка деталей крестовины к сварке электродуговым способом в заводских условиях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133251"/>
            <a:ext cx="8186870" cy="48402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Gtserver1\общая\ГТ-АТС\ГТ-АТС технические\Трамвайка\Крестовины сварные ЗПК\Фото с ЗПК - подготовка к сварке\20170825_16485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648" y="1329213"/>
            <a:ext cx="7665577" cy="43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149697" y="313165"/>
            <a:ext cx="5101263" cy="669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2200" dirty="0" smtClean="0"/>
              <a:t>Особенности изготовления сварных крестовин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8111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29839" y="5845322"/>
            <a:ext cx="8294857" cy="282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Применение термитной сварки при изготовлении сварных крестовин – фото 30х годов </a:t>
            </a:r>
            <a:r>
              <a:rPr lang="ru-RU" sz="1600" b="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ХХв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149697" y="347349"/>
            <a:ext cx="5101263" cy="669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2200" dirty="0" smtClean="0"/>
              <a:t>Термитная сварка при изготовлении с</a:t>
            </a:r>
            <a:r>
              <a:rPr lang="ru-RU" sz="2200" dirty="0" smtClean="0"/>
              <a:t>варных крестовин</a:t>
            </a:r>
            <a:endParaRPr lang="ru-RU" sz="2200" dirty="0"/>
          </a:p>
        </p:txBody>
      </p:sp>
      <p:pic>
        <p:nvPicPr>
          <p:cNvPr id="4098" name="Picture 2" descr="\\Gtserver1\общая\ГТ-АТС\ГТ-АТС Коммерческие\GT-G новый корпоративный стиль\Fotos_Pictures\History\Probeschwei_ung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50" y="1252538"/>
            <a:ext cx="60071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58918" y="4990741"/>
            <a:ext cx="8294858" cy="1136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Сварочный процесс 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SRE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 современном исполнении позволяет приваривать к сердечнику одновременно 2 хвостовика под требуемым углом.</a:t>
            </a:r>
          </a:p>
          <a:p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Для сварки одной крестовины требуется всего 2 сварных шва, при общем времени проведения сварочных работ на крестовине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2-2,5 часа </a:t>
            </a:r>
            <a:r>
              <a:rPr lang="ru-RU" sz="1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(без учета времени на установку и фиксацию деталей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).</a:t>
            </a:r>
            <a:endParaRPr lang="de-DE" sz="16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149697" y="347349"/>
            <a:ext cx="5101263" cy="669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2200" dirty="0" smtClean="0"/>
              <a:t>Современный процесс термитной сварки для изготовления </a:t>
            </a:r>
            <a:r>
              <a:rPr lang="ru-RU" sz="2200" dirty="0" smtClean="0"/>
              <a:t>крестовин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18" y="1219677"/>
            <a:ext cx="4549909" cy="36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157" y="1219677"/>
            <a:ext cx="3700086" cy="36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32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0955" y="359632"/>
            <a:ext cx="5700044" cy="896600"/>
          </a:xfrm>
        </p:spPr>
        <p:txBody>
          <a:bodyPr/>
          <a:lstStyle/>
          <a:p>
            <a:r>
              <a:rPr lang="en-US" kern="0" spc="0" dirty="0">
                <a:solidFill>
                  <a:srgbClr val="FF0000"/>
                </a:solidFill>
              </a:rPr>
              <a:t>Goldschmidt-Thermit</a:t>
            </a:r>
            <a:r>
              <a:rPr lang="en-US" kern="0" spc="0" baseline="30000" dirty="0">
                <a:solidFill>
                  <a:srgbClr val="FF0000"/>
                </a:solidFill>
                <a:cs typeface="Arial" charset="0"/>
              </a:rPr>
              <a:t>®</a:t>
            </a:r>
            <a:r>
              <a:rPr lang="en-US" kern="0" spc="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kern="0" spc="0" dirty="0" smtClean="0">
                <a:solidFill>
                  <a:srgbClr val="FF0000"/>
                </a:solidFill>
                <a:cs typeface="Arial" charset="0"/>
              </a:rPr>
              <a:t>Group</a:t>
            </a:r>
            <a:r>
              <a:rPr lang="ru-RU" kern="0" spc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надежный партнер железных дорог и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городского рельсового транспорта по всему миру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Picture 4" descr="E:\Bilder Produktmarketing\Light Rail Dresd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358" y="4021020"/>
            <a:ext cx="2009999" cy="2160000"/>
          </a:xfrm>
          <a:prstGeom prst="rect">
            <a:avLst/>
          </a:prstGeom>
          <a:noFill/>
        </p:spPr>
      </p:pic>
      <p:pic>
        <p:nvPicPr>
          <p:cNvPr id="6" name="Picture 5" descr="E:\Bilder Produktmarketing\Main L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813" y="1596665"/>
            <a:ext cx="2009999" cy="2160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28" y="1588119"/>
            <a:ext cx="286850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Bilder Produktmarketing\Light Ra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69" y="4021020"/>
            <a:ext cx="2132915" cy="216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27" y="4021020"/>
            <a:ext cx="286850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7" y="1596665"/>
            <a:ext cx="213291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006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281300" y="1273322"/>
            <a:ext cx="3614872" cy="485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Комплекты одноразовых сварочных расходных материалов и универсальны процесс 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SRE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позволяют:</a:t>
            </a:r>
          </a:p>
          <a:p>
            <a:endParaRPr lang="ru-RU" sz="16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Изготавливать крестовины с углами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</a:t>
            </a:r>
            <a:r>
              <a:rPr lang="ru-RU" sz="1600" baseline="30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-35</a:t>
            </a:r>
            <a:r>
              <a:rPr lang="ru-RU" sz="1600" baseline="30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35</a:t>
            </a:r>
            <a:r>
              <a:rPr lang="ru-RU" sz="1600" baseline="30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-60</a:t>
            </a:r>
            <a:r>
              <a:rPr lang="ru-RU" sz="1600" baseline="30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Соединять блоковые профили типа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105 и 260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высотой 180 мм, профили типа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128 и 260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высотой 150 мм и другие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Сваривать профили в вариантах 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ДО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или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ПОСЛЕ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фрезеровки желоба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Выполнять работы как в стационаре, так и в полевых условиях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Невысокие требования к точности до сварочной разделки торцов профилей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(в пределах ±2 мм) </a:t>
            </a:r>
            <a:r>
              <a:rPr lang="ru-RU" sz="16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 возможность разделки </a:t>
            </a:r>
            <a:r>
              <a:rPr lang="ru-RU" sz="1600" b="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газорезом</a:t>
            </a:r>
            <a:endParaRPr lang="de-DE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149697" y="347349"/>
            <a:ext cx="5101263" cy="669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2200" dirty="0" smtClean="0"/>
              <a:t>Возможности процесса  термитной сварки для изготовления </a:t>
            </a:r>
            <a:r>
              <a:rPr lang="ru-RU" sz="2200" dirty="0" smtClean="0"/>
              <a:t>крестовин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532" y="1341690"/>
            <a:ext cx="4296754" cy="22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56" b="5360"/>
          <a:stretch/>
        </p:blipFill>
        <p:spPr bwMode="auto">
          <a:xfrm>
            <a:off x="608532" y="3733168"/>
            <a:ext cx="4296754" cy="23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4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58812" y="786658"/>
            <a:ext cx="5905475" cy="67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657351" y="2475614"/>
            <a:ext cx="5714999" cy="566689"/>
          </a:xfrm>
        </p:spPr>
        <p:txBody>
          <a:bodyPr/>
          <a:lstStyle/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4400" b="1" dirty="0" smtClean="0">
                <a:solidFill>
                  <a:srgbClr val="FF0000"/>
                </a:solidFill>
              </a:rPr>
              <a:t>!</a:t>
            </a:r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sz="4400" b="1" dirty="0">
              <a:solidFill>
                <a:srgbClr val="FF0000"/>
              </a:solidFill>
            </a:endParaRPr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sz="4400" b="1" dirty="0">
              <a:solidFill>
                <a:srgbClr val="FF0000"/>
              </a:solidFill>
            </a:endParaRPr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dirty="0"/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dirty="0" smtClean="0"/>
          </a:p>
          <a:p>
            <a:pPr indent="0" algn="ctr">
              <a:lnSpc>
                <a:spcPts val="2400"/>
              </a:lnSpc>
              <a:buClr>
                <a:srgbClr val="EB0014"/>
              </a:buClr>
              <a:buNone/>
              <a:tabLst>
                <a:tab pos="2244725" algn="l"/>
              </a:tabLs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2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1504059" y="384562"/>
            <a:ext cx="5082275" cy="616336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ru-RU" kern="0" spc="0" dirty="0">
                <a:latin typeface="+mn-lt"/>
              </a:rPr>
              <a:t>Группа компаний </a:t>
            </a:r>
            <a:r>
              <a:rPr lang="en-US" kern="0" spc="0" dirty="0"/>
              <a:t>Goldschmidt-Thermit</a:t>
            </a:r>
            <a:r>
              <a:rPr lang="en-US" kern="0" spc="0" baseline="30000" dirty="0">
                <a:cs typeface="Arial" charset="0"/>
              </a:rPr>
              <a:t>®</a:t>
            </a:r>
            <a:r>
              <a:rPr lang="en-US" kern="0" spc="0" dirty="0">
                <a:cs typeface="Arial" charset="0"/>
              </a:rPr>
              <a:t>-Group</a:t>
            </a:r>
            <a:r>
              <a:rPr lang="en-US" kern="0" spc="0" baseline="30000" dirty="0">
                <a:solidFill>
                  <a:srgbClr val="FF0000"/>
                </a:solidFill>
                <a:latin typeface="Arial"/>
                <a:cs typeface="Arial" charset="0"/>
              </a:rPr>
              <a:t/>
            </a:r>
            <a:br>
              <a:rPr lang="en-US" kern="0" spc="0" baseline="30000" dirty="0">
                <a:solidFill>
                  <a:srgbClr val="FF0000"/>
                </a:solidFill>
                <a:latin typeface="Arial"/>
                <a:cs typeface="Arial" charset="0"/>
              </a:rPr>
            </a:br>
            <a:endParaRPr lang="ru-RU" kern="0" spc="0" dirty="0">
              <a:latin typeface="+mn-lt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172" y="1371543"/>
            <a:ext cx="5796172" cy="429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3364" y="1691950"/>
            <a:ext cx="3549156" cy="438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♦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в составе группы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–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24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дочерних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компании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производством продукции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на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5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 континентах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♦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сварки рельсов по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технологиям группы ведутся  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96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странах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мира с </a:t>
            </a:r>
            <a:r>
              <a:rPr lang="ru-RU" sz="1600" b="1" kern="0" dirty="0" smtClean="0">
                <a:cs typeface="Arial" charset="0"/>
              </a:rPr>
              <a:t>ежегодным объемом около </a:t>
            </a:r>
            <a:r>
              <a:rPr lang="ru-RU" sz="1600" b="1" kern="0" dirty="0">
                <a:solidFill>
                  <a:srgbClr val="FF0000"/>
                </a:solidFill>
                <a:cs typeface="Arial" charset="0"/>
              </a:rPr>
              <a:t>1,5 </a:t>
            </a:r>
            <a:r>
              <a:rPr lang="ru-RU" sz="1600" b="1" kern="0" dirty="0" smtClean="0">
                <a:solidFill>
                  <a:srgbClr val="FF0000"/>
                </a:solidFill>
                <a:cs typeface="Arial" charset="0"/>
              </a:rPr>
              <a:t>млн стыков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0000"/>
                </a:solidFill>
                <a:cs typeface="Arial" charset="0"/>
              </a:rPr>
              <a:t>♦ </a:t>
            </a:r>
            <a:r>
              <a:rPr lang="ru-RU" sz="1600" b="1" kern="0" dirty="0">
                <a:cs typeface="Arial" charset="0"/>
              </a:rPr>
              <a:t>технологии термитной сварки и продукция </a:t>
            </a:r>
            <a:r>
              <a:rPr lang="en-US" sz="1600" b="1" kern="0" dirty="0">
                <a:solidFill>
                  <a:srgbClr val="FF0000"/>
                </a:solidFill>
                <a:cs typeface="Arial" charset="0"/>
              </a:rPr>
              <a:t>GT-G</a:t>
            </a:r>
            <a:r>
              <a:rPr lang="ru-RU" sz="1600" b="1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1600" b="1" kern="0" dirty="0" smtClean="0">
                <a:cs typeface="Arial" charset="0"/>
              </a:rPr>
              <a:t>используются</a:t>
            </a:r>
            <a:r>
              <a:rPr lang="ru-RU" sz="1600" b="1" kern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1600" b="1" kern="0" dirty="0" smtClean="0">
                <a:cs typeface="Arial" charset="0"/>
              </a:rPr>
              <a:t>в </a:t>
            </a:r>
            <a:r>
              <a:rPr lang="ru-RU" sz="1600" b="1" kern="0" dirty="0">
                <a:cs typeface="Arial" charset="0"/>
              </a:rPr>
              <a:t>РФ с </a:t>
            </a:r>
            <a:r>
              <a:rPr lang="ru-RU" sz="1600" b="1" kern="0" dirty="0" smtClean="0">
                <a:solidFill>
                  <a:srgbClr val="FF0000"/>
                </a:solidFill>
                <a:cs typeface="Arial" charset="0"/>
              </a:rPr>
              <a:t>1997 </a:t>
            </a:r>
            <a:r>
              <a:rPr lang="ru-RU" sz="1600" b="1" kern="0" dirty="0">
                <a:solidFill>
                  <a:srgbClr val="FF0000"/>
                </a:solidFill>
                <a:cs typeface="Arial" charset="0"/>
              </a:rPr>
              <a:t>г. </a:t>
            </a:r>
            <a:endParaRPr lang="ru-RU" sz="1600" b="1" kern="0" dirty="0" smtClean="0">
              <a:solidFill>
                <a:srgbClr val="FF0000"/>
              </a:solidFill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♦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в Росси в настоящее время группа представлена дочерней компанией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ООО «ГТ-АТС»,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г.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Санкт-Петербург, ведущая свои корни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с 2002 г.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>
              <a:solidFill>
                <a:srgbClr val="000000"/>
              </a:solidFill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</a:t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>
            <a:spLocks noGrp="1"/>
          </p:cNvSpPr>
          <p:nvPr>
            <p:ph type="ctrTitle"/>
          </p:nvPr>
        </p:nvSpPr>
        <p:spPr>
          <a:xfrm>
            <a:off x="1496375" y="487947"/>
            <a:ext cx="6121254" cy="740731"/>
          </a:xfrm>
        </p:spPr>
        <p:txBody>
          <a:bodyPr/>
          <a:lstStyle/>
          <a:p>
            <a:pPr lvl="0"/>
            <a:r>
              <a:rPr lang="ru-RU" kern="0" spc="0" dirty="0">
                <a:solidFill>
                  <a:srgbClr val="FF0000"/>
                </a:solidFill>
              </a:rPr>
              <a:t>Сфера деятельности </a:t>
            </a:r>
            <a:r>
              <a:rPr lang="ru-RU" kern="0" spc="0" dirty="0" smtClean="0">
                <a:solidFill>
                  <a:srgbClr val="FF0000"/>
                </a:solidFill>
              </a:rPr>
              <a:t>ГТ-АТС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4" name="Picture 2" descr="P:\Produktmarketing\Marketing\Drucksachen_Broschüren\GT-G\Imagebroschüre 2012\Bilder\schweissung_2_2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35" y="3311157"/>
            <a:ext cx="1657042" cy="1244600"/>
          </a:xfrm>
          <a:prstGeom prst="rect">
            <a:avLst/>
          </a:prstGeom>
          <a:noFill/>
        </p:spPr>
      </p:pic>
      <p:sp>
        <p:nvSpPr>
          <p:cNvPr id="4" name="Eingekerbter Richtungspfeil 3"/>
          <p:cNvSpPr/>
          <p:nvPr/>
        </p:nvSpPr>
        <p:spPr>
          <a:xfrm>
            <a:off x="183634" y="1707691"/>
            <a:ext cx="1775795" cy="1217585"/>
          </a:xfrm>
          <a:prstGeom prst="chevron">
            <a:avLst>
              <a:gd name="adj" fmla="val 17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Выполнение сварочных работ термитным способом </a:t>
            </a:r>
          </a:p>
        </p:txBody>
      </p:sp>
      <p:sp>
        <p:nvSpPr>
          <p:cNvPr id="24" name="Eingekerbter Richtungspfeil 23"/>
          <p:cNvSpPr/>
          <p:nvPr/>
        </p:nvSpPr>
        <p:spPr>
          <a:xfrm>
            <a:off x="1840677" y="1707693"/>
            <a:ext cx="1946546" cy="1217588"/>
          </a:xfrm>
          <a:prstGeom prst="chevron">
            <a:avLst>
              <a:gd name="adj" fmla="val 17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</a:rPr>
              <a:t>оставки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оригинальных </a:t>
            </a:r>
            <a:r>
              <a:rPr lang="ru-RU" sz="1400" b="1" dirty="0" smtClean="0">
                <a:solidFill>
                  <a:schemeClr val="bg1"/>
                </a:solidFill>
              </a:rPr>
              <a:t>сварочных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материалов и оборудования</a:t>
            </a:r>
          </a:p>
        </p:txBody>
      </p:sp>
      <p:sp>
        <p:nvSpPr>
          <p:cNvPr id="25" name="Eingekerbter Richtungspfeil 24"/>
          <p:cNvSpPr/>
          <p:nvPr/>
        </p:nvSpPr>
        <p:spPr>
          <a:xfrm>
            <a:off x="3703119" y="1707693"/>
            <a:ext cx="2009134" cy="1217586"/>
          </a:xfrm>
          <a:prstGeom prst="chevron">
            <a:avLst>
              <a:gd name="adj" fmla="val 17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Обучение сварщиков технологии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термитной сварки рельсов</a:t>
            </a:r>
          </a:p>
        </p:txBody>
      </p:sp>
      <p:sp>
        <p:nvSpPr>
          <p:cNvPr id="26" name="Eingekerbter Richtungspfeil 25"/>
          <p:cNvSpPr/>
          <p:nvPr/>
        </p:nvSpPr>
        <p:spPr>
          <a:xfrm>
            <a:off x="5634270" y="1707696"/>
            <a:ext cx="1745672" cy="1217584"/>
          </a:xfrm>
          <a:prstGeom prst="chevron">
            <a:avLst>
              <a:gd name="adj" fmla="val 17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Консалтинг и техническое сопровождение клиентов </a:t>
            </a:r>
          </a:p>
        </p:txBody>
      </p:sp>
      <p:sp>
        <p:nvSpPr>
          <p:cNvPr id="27" name="Eingekerbter Richtungspfeil 26"/>
          <p:cNvSpPr/>
          <p:nvPr/>
        </p:nvSpPr>
        <p:spPr>
          <a:xfrm>
            <a:off x="7297254" y="1707694"/>
            <a:ext cx="1745672" cy="1217586"/>
          </a:xfrm>
          <a:prstGeom prst="chevron">
            <a:avLst>
              <a:gd name="adj" fmla="val 17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Технический сервис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оборудования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P:\Produktmarketing\Marketing\Fotodatenbank\60 Produkte\10 Thermit\Bilder Produkte und Schienen\SkV_Elite Schweissu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677" y="3299839"/>
            <a:ext cx="1862442" cy="12559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" descr="P:\Produktmarketing\Marketing\06-Messen\IAF Münster\2013\iPad Inhalte\Daten für iPad Verleih\Bilder\Präsentationen\SkV-Elite L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371" y="4647032"/>
            <a:ext cx="1644237" cy="14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517" y="4647032"/>
            <a:ext cx="1979211" cy="142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Мои документы\АТ  -сварка\Дефекты,Иизломы стыков\Буклет для РЖД\Большой буклет\Сертификаты\Сертификаты сварщиков\Удостоверения сварщиков\Беляко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119" y="3338583"/>
            <a:ext cx="1931151" cy="12171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АТ  -сварка\Обучение\Обучение 1фото на РСП-1\учеба общ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002" y="4647032"/>
            <a:ext cx="1898285" cy="14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kin\Desktop\Выставка Москва 22.05-24.05.2013\DSC012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868" y="3338583"/>
            <a:ext cx="1375874" cy="121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АТ  -сварка\Испытания\Испытания М-ва фото\Испытания М-ва 0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421" y="4648247"/>
            <a:ext cx="1896665" cy="14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kin\AppData\Local\Microsoft\Windows\Temporary Internet Files\Content.Outlook\W0C4UU2U\IMG_024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79941" y="3338583"/>
            <a:ext cx="1540209" cy="12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4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1"/>
          <p:cNvSpPr txBox="1">
            <a:spLocks/>
          </p:cNvSpPr>
          <p:nvPr/>
        </p:nvSpPr>
        <p:spPr>
          <a:xfrm>
            <a:off x="1204954" y="358927"/>
            <a:ext cx="5588951" cy="683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 smtClean="0"/>
              <a:t>Участие в проекте строительства частного трамвая с Петербурге 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77" y="1363991"/>
            <a:ext cx="3917298" cy="4737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2017/2018 – строительство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первого участка </a:t>
            </a:r>
            <a:r>
              <a:rPr lang="ru-RU" sz="14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линии частного трамвая в Красногвардейском районе </a:t>
            </a:r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Петербурга от </a:t>
            </a:r>
            <a:r>
              <a:rPr lang="ru-RU" sz="14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ул. </a:t>
            </a:r>
            <a:r>
              <a:rPr lang="ru-RU" sz="1400" b="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Хасанской</a:t>
            </a:r>
            <a:r>
              <a:rPr lang="ru-RU" sz="14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 пр. </a:t>
            </a:r>
            <a:r>
              <a:rPr lang="ru-RU" sz="14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Наставников </a:t>
            </a:r>
            <a:r>
              <a:rPr lang="ru-RU" sz="1400" b="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 пр. Косыгина до Ладожского вокзала</a:t>
            </a:r>
          </a:p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Особенности путевых конструкций:</a:t>
            </a: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Развернутая длина пути – около 13 км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Стрелочные переводы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VAE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 рельсами типа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62R1 (R340GHT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по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EN 14811)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Сварные крестовины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VAE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из профилей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310C1+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105С1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(R220G1)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Сварные крестовины ЗПК из стальной поковки и профиля 105С1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Рельсы 62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R1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 кривых участках пути на сплошном ж/б основании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Рельсы Р65 в прямых участках пути на ж/б шпалах и щебеночном балласте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Переходы от рельсов с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подуклонкой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(на шпалах и балласте) к рельсам без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подуклонки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(на сплошном ж/б основании)</a:t>
            </a: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Gtserver1\общая\ГТ-АТС\ГТ-АТС технические\Трамвайка\ПРЕЗЕНТАЦИЯ\Схема_ЧИЖ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82" y="1377662"/>
            <a:ext cx="4355301" cy="43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Gtserver1\общая\ГТ-АТС\ГТ-АТС технические\Трамвайка\Схема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9" b="99381" l="0" r="98750">
                        <a14:foregroundMark x1="92188" y1="42105" x2="92188" y2="42105"/>
                        <a14:foregroundMark x1="94063" y1="50774" x2="94063" y2="5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316" y="3264188"/>
            <a:ext cx="2051150" cy="2068387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2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1"/>
          <p:cNvSpPr txBox="1">
            <a:spLocks/>
          </p:cNvSpPr>
          <p:nvPr/>
        </p:nvSpPr>
        <p:spPr>
          <a:xfrm>
            <a:off x="1106860" y="504200"/>
            <a:ext cx="5588951" cy="538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 smtClean="0"/>
              <a:t>Варианты соединения рельсов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64022" y="1215372"/>
            <a:ext cx="8203963" cy="30969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Сварка ж/д рельсов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типа Р65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друг с другом 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в прямых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Сварка трамвайных рельсов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типа 62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R1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друг 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с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другом в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кривых</a:t>
            </a:r>
          </a:p>
          <a:p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Сварка переходных профилей: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 ж/д рельсов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Р65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 трамвайным рельсам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62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R1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 трамвайных рельсов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62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R1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 профилю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105С1</a:t>
            </a:r>
          </a:p>
          <a:p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Сварка рельсов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с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подуклонкой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 рельсов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без </a:t>
            </a:r>
            <a:r>
              <a:rPr lang="ru-RU" sz="1600" dirty="0" err="1" smtClean="0">
                <a:latin typeface="Arial Narrow" pitchFamily="34" charset="0"/>
                <a:cs typeface="Arial" pitchFamily="34" charset="0"/>
              </a:rPr>
              <a:t>подуклонки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Сварка рельсов в зимних условиях</a:t>
            </a: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714" y="1092333"/>
            <a:ext cx="677203" cy="739550"/>
          </a:xfrm>
          <a:prstGeom prst="rect">
            <a:avLst/>
          </a:prstGeom>
          <a:noFill/>
        </p:spPr>
      </p:pic>
      <p:pic>
        <p:nvPicPr>
          <p:cNvPr id="7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143" y="2008250"/>
            <a:ext cx="695305" cy="619454"/>
          </a:xfrm>
          <a:prstGeom prst="rect">
            <a:avLst/>
          </a:prstGeom>
          <a:noFill/>
        </p:spPr>
      </p:pic>
      <p:pic>
        <p:nvPicPr>
          <p:cNvPr id="8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024" y="1088398"/>
            <a:ext cx="677204" cy="739552"/>
          </a:xfrm>
          <a:prstGeom prst="rect">
            <a:avLst/>
          </a:prstGeom>
          <a:noFill/>
        </p:spPr>
      </p:pic>
      <p:sp>
        <p:nvSpPr>
          <p:cNvPr id="2" name="Плюс 1"/>
          <p:cNvSpPr/>
          <p:nvPr/>
        </p:nvSpPr>
        <p:spPr>
          <a:xfrm>
            <a:off x="6735240" y="1293498"/>
            <a:ext cx="461471" cy="461471"/>
          </a:xfrm>
          <a:prstGeom prst="mathPlus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714" y="2008249"/>
            <a:ext cx="697843" cy="619455"/>
          </a:xfrm>
          <a:prstGeom prst="rect">
            <a:avLst/>
          </a:prstGeom>
          <a:noFill/>
        </p:spPr>
      </p:pic>
      <p:sp>
        <p:nvSpPr>
          <p:cNvPr id="11" name="Плюс 10"/>
          <p:cNvSpPr/>
          <p:nvPr/>
        </p:nvSpPr>
        <p:spPr>
          <a:xfrm>
            <a:off x="6755809" y="2072226"/>
            <a:ext cx="461471" cy="461471"/>
          </a:xfrm>
          <a:prstGeom prst="mathPlus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024" y="2914096"/>
            <a:ext cx="733602" cy="707717"/>
          </a:xfrm>
          <a:prstGeom prst="rect">
            <a:avLst/>
          </a:prstGeom>
          <a:noFill/>
        </p:spPr>
      </p:pic>
      <p:pic>
        <p:nvPicPr>
          <p:cNvPr id="13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554" y="2965372"/>
            <a:ext cx="726193" cy="632756"/>
          </a:xfrm>
          <a:prstGeom prst="rect">
            <a:avLst/>
          </a:prstGeom>
          <a:noFill/>
        </p:spPr>
      </p:pic>
      <p:sp>
        <p:nvSpPr>
          <p:cNvPr id="14" name="Плюс 13"/>
          <p:cNvSpPr/>
          <p:nvPr/>
        </p:nvSpPr>
        <p:spPr>
          <a:xfrm>
            <a:off x="6764356" y="3005596"/>
            <a:ext cx="461471" cy="461471"/>
          </a:xfrm>
          <a:prstGeom prst="mathPlus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\\Gtserver1\общая\ГТ-АТС\ГТ-АТС технические\Трамвайка\Профиль 105С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715" y="3760131"/>
            <a:ext cx="718032" cy="6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143" y="3827334"/>
            <a:ext cx="725668" cy="632298"/>
          </a:xfrm>
          <a:prstGeom prst="rect">
            <a:avLst/>
          </a:prstGeom>
          <a:noFill/>
        </p:spPr>
      </p:pic>
      <p:sp>
        <p:nvSpPr>
          <p:cNvPr id="18" name="Плюс 17"/>
          <p:cNvSpPr/>
          <p:nvPr/>
        </p:nvSpPr>
        <p:spPr>
          <a:xfrm>
            <a:off x="6764355" y="3944337"/>
            <a:ext cx="461471" cy="461471"/>
          </a:xfrm>
          <a:prstGeom prst="mathPlus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1015">
            <a:off x="6037724" y="4741054"/>
            <a:ext cx="672998" cy="598917"/>
          </a:xfrm>
          <a:prstGeom prst="rect">
            <a:avLst/>
          </a:prstGeom>
          <a:noFill/>
        </p:spPr>
      </p:pic>
      <p:sp>
        <p:nvSpPr>
          <p:cNvPr id="21" name="Плюс 20"/>
          <p:cNvSpPr/>
          <p:nvPr/>
        </p:nvSpPr>
        <p:spPr>
          <a:xfrm>
            <a:off x="6779927" y="4893735"/>
            <a:ext cx="461471" cy="461471"/>
          </a:xfrm>
          <a:prstGeom prst="mathPlus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9" descr="Рельсы красные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241" y="4721763"/>
            <a:ext cx="725094" cy="631798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6433821" y="5464176"/>
            <a:ext cx="1153682" cy="76321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- </a:t>
            </a:r>
            <a:r>
              <a:rPr lang="ru-RU" b="1" baseline="30000" dirty="0" smtClean="0">
                <a:solidFill>
                  <a:srgbClr val="0000FF"/>
                </a:solidFill>
              </a:rPr>
              <a:t>0</a:t>
            </a:r>
            <a:r>
              <a:rPr lang="ru-RU" b="1" dirty="0" smtClean="0">
                <a:solidFill>
                  <a:srgbClr val="0000FF"/>
                </a:solidFill>
              </a:rPr>
              <a:t>С</a:t>
            </a:r>
            <a:endParaRPr lang="ru-RU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77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8" grpId="0" animBg="1"/>
      <p:bldP spid="2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404635" y="2869666"/>
            <a:ext cx="1757803" cy="911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/>
              <a:t>Сварка трамвайных </a:t>
            </a:r>
            <a:endParaRPr lang="en-US" sz="1400" dirty="0"/>
          </a:p>
          <a:p>
            <a:pPr algn="ctr"/>
            <a:r>
              <a:rPr lang="ru-RU" sz="1400" dirty="0"/>
              <a:t>рельсов типа Т62, </a:t>
            </a:r>
            <a:r>
              <a:rPr lang="en-US" sz="1400" dirty="0"/>
              <a:t>LK1</a:t>
            </a:r>
          </a:p>
          <a:p>
            <a:pPr algn="ctr"/>
            <a:r>
              <a:rPr lang="ru-RU" sz="1400" b="1" dirty="0"/>
              <a:t>(процесс </a:t>
            </a:r>
            <a:r>
              <a:rPr lang="en-US" sz="1400" b="1" dirty="0"/>
              <a:t>SRZ)</a:t>
            </a:r>
            <a:endParaRPr lang="ru-RU" sz="1400" b="1" dirty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14867" y="5414205"/>
            <a:ext cx="1579618" cy="72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/>
              <a:t>Сварка ж/д рельсов</a:t>
            </a:r>
            <a:endParaRPr lang="en-US" sz="1400" dirty="0"/>
          </a:p>
          <a:p>
            <a:pPr algn="ctr"/>
            <a:r>
              <a:rPr lang="ru-RU" sz="1400" dirty="0"/>
              <a:t>типа Р65 и Р50</a:t>
            </a:r>
            <a:endParaRPr lang="en-US" sz="1400" dirty="0"/>
          </a:p>
          <a:p>
            <a:pPr algn="ctr"/>
            <a:r>
              <a:rPr lang="ru-RU" sz="1400" b="1" dirty="0"/>
              <a:t>(процесс </a:t>
            </a:r>
            <a:r>
              <a:rPr lang="en-US" sz="1400" b="1" dirty="0" err="1"/>
              <a:t>SkV</a:t>
            </a:r>
            <a:r>
              <a:rPr lang="en-US" sz="1400" b="1" dirty="0"/>
              <a:t>)</a:t>
            </a:r>
            <a:endParaRPr lang="ru-RU" sz="1400" b="1" dirty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884124" y="5416808"/>
            <a:ext cx="1640395" cy="748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/>
              <a:t>Сварка крановых </a:t>
            </a:r>
          </a:p>
          <a:p>
            <a:pPr algn="ctr"/>
            <a:r>
              <a:rPr lang="ru-RU" sz="1400" dirty="0"/>
              <a:t>рельсов</a:t>
            </a:r>
            <a:r>
              <a:rPr lang="en-US" sz="1400" dirty="0"/>
              <a:t> </a:t>
            </a:r>
            <a:r>
              <a:rPr lang="ru-RU" sz="1400" dirty="0"/>
              <a:t>всех типов</a:t>
            </a:r>
            <a:endParaRPr lang="en-US" sz="1400" dirty="0"/>
          </a:p>
          <a:p>
            <a:pPr algn="ctr"/>
            <a:r>
              <a:rPr lang="ru-RU" sz="1400" b="1" dirty="0"/>
              <a:t>(процесс </a:t>
            </a:r>
            <a:r>
              <a:rPr lang="en-US" sz="1400" b="1" dirty="0"/>
              <a:t>SKS)</a:t>
            </a:r>
            <a:endParaRPr lang="ru-RU" sz="1400" b="1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902843" y="5414205"/>
            <a:ext cx="1589743" cy="738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/>
              <a:t>Сварка контактных </a:t>
            </a:r>
          </a:p>
          <a:p>
            <a:pPr algn="ctr"/>
            <a:r>
              <a:rPr lang="ru-RU" sz="1400" dirty="0"/>
              <a:t>рельсов метро</a:t>
            </a:r>
            <a:endParaRPr lang="en-US" sz="1400" dirty="0"/>
          </a:p>
          <a:p>
            <a:pPr algn="ctr"/>
            <a:r>
              <a:rPr lang="ru-RU" sz="1400" b="1" dirty="0"/>
              <a:t>(процесс </a:t>
            </a:r>
            <a:r>
              <a:rPr lang="en-US" sz="1400" b="1" dirty="0"/>
              <a:t>MKR)</a:t>
            </a:r>
            <a:endParaRPr lang="ru-RU" sz="1400" b="1" dirty="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56361" y="996416"/>
            <a:ext cx="793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Термитная сварка </a:t>
            </a:r>
            <a:r>
              <a:rPr lang="ru-RU" sz="2000" b="1" dirty="0">
                <a:solidFill>
                  <a:srgbClr val="0000FF"/>
                </a:solidFill>
              </a:rPr>
              <a:t>всех основных типов рельсов независимо от:</a:t>
            </a:r>
          </a:p>
          <a:p>
            <a:endParaRPr lang="ru-RU" sz="800" dirty="0"/>
          </a:p>
          <a:p>
            <a:pPr>
              <a:buFontTx/>
              <a:buChar char="-"/>
            </a:pPr>
            <a:r>
              <a:rPr lang="ru-RU" sz="1600" dirty="0"/>
              <a:t> профиля и назначения рельса</a:t>
            </a:r>
          </a:p>
          <a:p>
            <a:pPr>
              <a:buFontTx/>
              <a:buChar char="-"/>
            </a:pPr>
            <a:r>
              <a:rPr lang="ru-RU" sz="1600" dirty="0"/>
              <a:t> завода-изготовителя</a:t>
            </a:r>
          </a:p>
          <a:p>
            <a:pPr>
              <a:buFontTx/>
              <a:buChar char="-"/>
            </a:pPr>
            <a:r>
              <a:rPr lang="ru-RU" sz="1600" dirty="0"/>
              <a:t> качества рельсовой стали</a:t>
            </a:r>
          </a:p>
          <a:p>
            <a:pPr>
              <a:buFontTx/>
              <a:buChar char="-"/>
            </a:pPr>
            <a:r>
              <a:rPr lang="ru-RU" sz="1600" dirty="0"/>
              <a:t> условий эксплуатации рельса</a:t>
            </a:r>
          </a:p>
          <a:p>
            <a:pPr>
              <a:buFontTx/>
              <a:buChar char="-"/>
            </a:pPr>
            <a:r>
              <a:rPr lang="ru-RU" sz="1600" dirty="0"/>
              <a:t> условий производства сварочных работ</a:t>
            </a:r>
          </a:p>
        </p:txBody>
      </p:sp>
      <p:pic>
        <p:nvPicPr>
          <p:cNvPr id="41" name="Picture 19" descr="Рельсы красны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5198" y="3806537"/>
            <a:ext cx="6216650" cy="1306513"/>
          </a:xfrm>
          <a:prstGeom prst="rect">
            <a:avLst/>
          </a:prstGeom>
          <a:noFill/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222910" y="487946"/>
            <a:ext cx="6121254" cy="740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kern="0" spc="0" dirty="0" smtClean="0">
                <a:solidFill>
                  <a:srgbClr val="FF0000"/>
                </a:solidFill>
              </a:rPr>
              <a:t>Технологический потенциал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64041" y="2871387"/>
            <a:ext cx="1840632" cy="91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/>
              <a:t>Сварка </a:t>
            </a:r>
            <a:r>
              <a:rPr lang="ru-RU" sz="1400" dirty="0" smtClean="0"/>
              <a:t>переходных </a:t>
            </a:r>
          </a:p>
          <a:p>
            <a:pPr algn="ctr"/>
            <a:r>
              <a:rPr lang="ru-RU" sz="1400" dirty="0" smtClean="0"/>
              <a:t>стыков ж/д и </a:t>
            </a:r>
          </a:p>
          <a:p>
            <a:pPr algn="ctr"/>
            <a:r>
              <a:rPr lang="ru-RU" sz="1400" dirty="0" smtClean="0"/>
              <a:t>трамвайных рельсов</a:t>
            </a:r>
            <a:endParaRPr lang="en-US" sz="1400" dirty="0"/>
          </a:p>
          <a:p>
            <a:pPr algn="ctr"/>
            <a:r>
              <a:rPr lang="ru-RU" sz="1400" b="1" dirty="0" smtClean="0"/>
              <a:t>(</a:t>
            </a:r>
            <a:r>
              <a:rPr lang="ru-RU" sz="1400" b="1" dirty="0"/>
              <a:t>процесс </a:t>
            </a:r>
            <a:r>
              <a:rPr lang="en-US" sz="1400" b="1" dirty="0" smtClean="0"/>
              <a:t>SRZ</a:t>
            </a:r>
            <a:r>
              <a:rPr lang="ru-RU" sz="1400" b="1" dirty="0" smtClean="0"/>
              <a:t>-</a:t>
            </a:r>
            <a:r>
              <a:rPr lang="en-US" sz="1400" b="1" dirty="0" smtClean="0"/>
              <a:t>L50)</a:t>
            </a:r>
            <a:endParaRPr lang="ru-RU" sz="1400" b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62323" y="2869667"/>
            <a:ext cx="2192159" cy="919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/>
              <a:t>Сварка </a:t>
            </a:r>
            <a:r>
              <a:rPr lang="ru-RU" sz="1400" dirty="0" smtClean="0"/>
              <a:t>трамвайных спец. </a:t>
            </a:r>
          </a:p>
          <a:p>
            <a:pPr algn="ctr"/>
            <a:r>
              <a:rPr lang="ru-RU" sz="1400" dirty="0" smtClean="0"/>
              <a:t>профилей и крестовин</a:t>
            </a:r>
            <a:endParaRPr lang="en-US" sz="1400" dirty="0"/>
          </a:p>
          <a:p>
            <a:pPr algn="ctr"/>
            <a:r>
              <a:rPr lang="ru-RU" sz="1400" b="1" dirty="0"/>
              <a:t>(процесс </a:t>
            </a:r>
            <a:r>
              <a:rPr lang="en-US" sz="1400" b="1" dirty="0" smtClean="0"/>
              <a:t>SR</a:t>
            </a:r>
            <a:r>
              <a:rPr lang="ru-RU" sz="1400" b="1" dirty="0" smtClean="0"/>
              <a:t>Е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44794" y="5427921"/>
            <a:ext cx="2352845" cy="72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/>
              <a:t>Ремонтная с</a:t>
            </a:r>
            <a:r>
              <a:rPr lang="ru-RU" sz="1400" dirty="0"/>
              <a:t>варка </a:t>
            </a:r>
            <a:r>
              <a:rPr lang="ru-RU" sz="1400" dirty="0" smtClean="0"/>
              <a:t>рельсов с</a:t>
            </a:r>
            <a:endParaRPr lang="en-US" sz="1400" dirty="0"/>
          </a:p>
          <a:p>
            <a:pPr algn="ctr"/>
            <a:r>
              <a:rPr lang="ru-RU" sz="1400" dirty="0" smtClean="0"/>
              <a:t>широким зазором до 75 мм</a:t>
            </a:r>
            <a:endParaRPr lang="en-US" sz="1400" dirty="0"/>
          </a:p>
          <a:p>
            <a:pPr algn="ctr"/>
            <a:r>
              <a:rPr lang="ru-RU" sz="1400" b="1" dirty="0"/>
              <a:t>(процесс </a:t>
            </a:r>
            <a:r>
              <a:rPr lang="en-US" sz="1400" b="1" dirty="0" err="1" smtClean="0"/>
              <a:t>SkV</a:t>
            </a:r>
            <a:r>
              <a:rPr lang="ru-RU" sz="1400" b="1" dirty="0" smtClean="0"/>
              <a:t>-</a:t>
            </a:r>
            <a:r>
              <a:rPr lang="en-US" sz="1400" b="1" dirty="0" smtClean="0"/>
              <a:t>L50/75)</a:t>
            </a:r>
            <a:endParaRPr lang="ru-RU" sz="1400" b="1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358639" y="3806537"/>
            <a:ext cx="675118" cy="3039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4050706" y="3782324"/>
            <a:ext cx="170913" cy="388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4418175" y="3879791"/>
            <a:ext cx="1854437" cy="2905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284357" y="5113049"/>
            <a:ext cx="920316" cy="31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1104676" y="5114392"/>
            <a:ext cx="877948" cy="299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7246833" y="5114392"/>
            <a:ext cx="457487" cy="2998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5697714" y="5114392"/>
            <a:ext cx="140269" cy="2998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5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9618" y="348213"/>
            <a:ext cx="5423732" cy="796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/>
              <a:t>Особенности термитной сварки </a:t>
            </a:r>
            <a:r>
              <a:rPr lang="ru-RU" dirty="0" smtClean="0"/>
              <a:t>рельсов на участках строительства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3107" y="1145136"/>
            <a:ext cx="8434699" cy="4939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ru-RU" sz="1400" b="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95624"/>
            <a:ext cx="8186870" cy="353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.   Соединение рельсов типа Р65 на прямых участках пути</a:t>
            </a:r>
          </a:p>
          <a:p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50" name="Picture 2" descr="\\Gtserver1\общая\ГТ-АТС\ГТ-АТС технические\Трамвайка\Снимок 1 Р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97" y="1828799"/>
            <a:ext cx="3962652" cy="26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Gtserver1\общая\ГТ-АТС\ГТ-АТС технические\Трамвайка\Снимок 2 Р6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7280" y="1829386"/>
            <a:ext cx="4050704" cy="26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15897" y="4746696"/>
            <a:ext cx="8352086" cy="1517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Скоростной процесс сварки </a:t>
            </a:r>
            <a:r>
              <a:rPr lang="en-US" sz="15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SkV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с коротким временем подогрева для увеличения производительности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Возможность сварки рельсов </a:t>
            </a:r>
            <a:r>
              <a:rPr lang="ru-RU" sz="1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фактически 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сразу после укладки рельсошпальной решетки до финишной рихтовки и подбивки пути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Возможность укладки краном и сдвижки звеньев рельсошпальной решетки длиной 25 м после термитной сварки между собой рельсов двух звеньев по 12,5 м</a:t>
            </a: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9618" y="348213"/>
            <a:ext cx="5423732" cy="796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dirty="0"/>
              <a:t>Особенности термитной сварки </a:t>
            </a:r>
            <a:r>
              <a:rPr lang="ru-RU" dirty="0" smtClean="0"/>
              <a:t>рельсов на участках строительства</a:t>
            </a:r>
            <a:endParaRPr lang="ru-RU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2927" y="5879506"/>
            <a:ext cx="8528703" cy="282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Сварочный процесс </a:t>
            </a:r>
            <a:r>
              <a:rPr lang="en-US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SRZ</a:t>
            </a:r>
            <a:r>
              <a:rPr lang="en-US" sz="1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для соединения трамвайных рельсов и переходов к ж/д рельсам</a:t>
            </a:r>
            <a:endParaRPr lang="ru-RU" sz="15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12749" y="1239140"/>
            <a:ext cx="4097707" cy="46403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100">
                <a:solidFill>
                  <a:srgbClr val="E3000B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B0014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2.     Соединение рельсов 62</a:t>
            </a:r>
            <a:r>
              <a:rPr lang="en-US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R1</a:t>
            </a:r>
            <a:r>
              <a:rPr lang="ru-RU" sz="16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 в кривых</a:t>
            </a:r>
          </a:p>
          <a:p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Gtserver1\общая\ГТ-АТС\ГТ-АТС технические\Фото работ\Фото Трамвайка\20170426_14594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762" y="1650185"/>
            <a:ext cx="3116366" cy="40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Gtserver1\общая\ГТ-АТС\ГТ-АТС технические\Фото работ\Фото Трамвайка\20170426_15253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0005" y="1659686"/>
            <a:ext cx="3555051" cy="40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master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elmaster Leit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GTG-2013_CD-Vorlage-Powerpoint_Standard3</Template>
  <TotalTime>3030</TotalTime>
  <Words>1167</Words>
  <Application>Microsoft Office PowerPoint</Application>
  <PresentationFormat>Экран (4:3)</PresentationFormat>
  <Paragraphs>237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Titelmaster Standard</vt:lpstr>
      <vt:lpstr>Titelmaster Leitmotiv</vt:lpstr>
      <vt:lpstr>Textmaster</vt:lpstr>
      <vt:lpstr>Опыт применения  алюминотермитной  сварки  рельсов различного  профиля  при  строительстве  трамвайных  путей в рамках концессионного  проекта  в  Санкт-петербурге</vt:lpstr>
      <vt:lpstr>Goldschmidt-Thermit®-Group –  надежный партнер железных дорог и  городского рельсового транспорта по всему миру  </vt:lpstr>
      <vt:lpstr>Группа компаний Goldschmidt-Thermit®-Group </vt:lpstr>
      <vt:lpstr>Сфера деятельности ГТ-АТС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GTG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kochcl</dc:creator>
  <cp:lastModifiedBy>Пользователь</cp:lastModifiedBy>
  <cp:revision>512</cp:revision>
  <cp:lastPrinted>2014-04-04T11:49:33Z</cp:lastPrinted>
  <dcterms:created xsi:type="dcterms:W3CDTF">2013-01-29T15:55:40Z</dcterms:created>
  <dcterms:modified xsi:type="dcterms:W3CDTF">2018-05-16T14:20:24Z</dcterms:modified>
</cp:coreProperties>
</file>