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90" r:id="rId5"/>
    <p:sldId id="260" r:id="rId6"/>
    <p:sldId id="264" r:id="rId7"/>
    <p:sldId id="265" r:id="rId8"/>
    <p:sldId id="292" r:id="rId9"/>
    <p:sldId id="293" r:id="rId10"/>
    <p:sldId id="276" r:id="rId11"/>
    <p:sldId id="291" r:id="rId12"/>
    <p:sldId id="294" r:id="rId13"/>
    <p:sldId id="295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\cadstore\File_store\Public\&#1060;&#1054;_&#1055;&#1077;&#1088;&#1089;&#1086;&#1085;&#1072;&#1083;&#1100;&#1085;&#1099;&#1077;%20&#1087;&#1072;&#1087;&#1082;&#1080;\&#1060;&#1054;_&#1043;&#1086;&#1083;&#1100;&#1076;&#1096;&#1090;&#1077;&#1081;&#1085;&#1057;&#1041;\&#1046;&#1080;&#1079;&#1085;&#1077;&#1085;&#1085;&#1099;&#1081;%20&#1094;&#1080;&#1082;&#1083;%20&#1057;&#1080;&#1089;&#1090;&#1077;&#1084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\cadstore\File_store\Public\&#1060;&#1054;_&#1055;&#1077;&#1088;&#1089;&#1086;&#1085;&#1072;&#1083;&#1100;&#1085;&#1099;&#1077;%20&#1087;&#1072;&#1087;&#1082;&#1080;\&#1060;&#1054;_&#1050;&#1086;&#1088;&#1085;&#1077;&#1074;&#1048;&#1040;\&#1057;&#1080;&#1089;&#1090;&#1077;&#1084;&#1072;%20&#1082;&#1083;&#1080;&#1084;&#1072;&#1090;&#1072;%20&#1090;&#1088;&#1072;&#1084;&#1074;&#1072;&#1103;_22.03.13%20&#1075;\&#1058;&#1077;&#1087;&#1083;&#1086;&#1074;&#1099;&#1077;%20&#1088;&#1072;&#1089;&#1095;&#1077;&#1090;&#1099;%20&#1076;&#1083;&#1103;%20&#1055;&#1050;&#1058;&#1057;\&#1056;&#1072;&#1089;&#1095;&#1105;&#1090;%20&#1090;&#1077;&#1087;&#1083;&#1086;&#1087;&#1086;&#1090;&#1077;&#1088;&#1100;%20&#1090;&#1088;&#1072;&#1084;&#1074;&#1072;&#1103;%20&#1087;&#1086;%20&#1095;&#1077;&#1088;&#1090;&#1077;&#1078;&#1072;&#1084;%20&#1082;&#1072;&#1088;&#1082;&#1072;&#1089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Лист3!$A$16</c:f>
              <c:strCache>
                <c:ptCount val="1"/>
                <c:pt idx="0">
                  <c:v>Система на базе БКД</c:v>
                </c:pt>
              </c:strCache>
            </c:strRef>
          </c:tx>
          <c:marker>
            <c:symbol val="none"/>
          </c:marker>
          <c:val>
            <c:numRef>
              <c:f>Лист3!$B$16:$Q$16</c:f>
              <c:numCache>
                <c:formatCode>#,##0</c:formatCode>
                <c:ptCount val="15"/>
                <c:pt idx="0">
                  <c:v>572326.95000000042</c:v>
                </c:pt>
                <c:pt idx="1">
                  <c:v>609768.9</c:v>
                </c:pt>
                <c:pt idx="2">
                  <c:v>647210.85000000044</c:v>
                </c:pt>
                <c:pt idx="3">
                  <c:v>684652.8</c:v>
                </c:pt>
                <c:pt idx="4">
                  <c:v>722094.75</c:v>
                </c:pt>
                <c:pt idx="5">
                  <c:v>759536.7</c:v>
                </c:pt>
                <c:pt idx="6">
                  <c:v>796978.65</c:v>
                </c:pt>
                <c:pt idx="7">
                  <c:v>834420.6</c:v>
                </c:pt>
                <c:pt idx="8">
                  <c:v>871862.55</c:v>
                </c:pt>
                <c:pt idx="9">
                  <c:v>909304.50000000012</c:v>
                </c:pt>
                <c:pt idx="10">
                  <c:v>946746.45000000042</c:v>
                </c:pt>
                <c:pt idx="11">
                  <c:v>984188.4</c:v>
                </c:pt>
                <c:pt idx="12">
                  <c:v>1021630.3500000004</c:v>
                </c:pt>
                <c:pt idx="13">
                  <c:v>1059072.3</c:v>
                </c:pt>
                <c:pt idx="14">
                  <c:v>1096514.25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Лист3!$A$17</c:f>
              <c:strCache>
                <c:ptCount val="1"/>
                <c:pt idx="0">
                  <c:v>Система с БУИ-1</c:v>
                </c:pt>
              </c:strCache>
            </c:strRef>
          </c:tx>
          <c:marker>
            <c:symbol val="none"/>
          </c:marker>
          <c:val>
            <c:numRef>
              <c:f>Лист3!$B$17:$Q$17</c:f>
              <c:numCache>
                <c:formatCode>#,##0</c:formatCode>
                <c:ptCount val="15"/>
                <c:pt idx="0">
                  <c:v>286163.47500000021</c:v>
                </c:pt>
                <c:pt idx="1">
                  <c:v>304884.45</c:v>
                </c:pt>
                <c:pt idx="2">
                  <c:v>323605.42500000022</c:v>
                </c:pt>
                <c:pt idx="3">
                  <c:v>342326.4</c:v>
                </c:pt>
                <c:pt idx="4">
                  <c:v>361047.375</c:v>
                </c:pt>
                <c:pt idx="5">
                  <c:v>379768.35</c:v>
                </c:pt>
                <c:pt idx="6">
                  <c:v>398489.32500000001</c:v>
                </c:pt>
                <c:pt idx="7">
                  <c:v>417210.3</c:v>
                </c:pt>
                <c:pt idx="8">
                  <c:v>435931.27500000002</c:v>
                </c:pt>
                <c:pt idx="9">
                  <c:v>454652.25000000006</c:v>
                </c:pt>
                <c:pt idx="10">
                  <c:v>473373.22499999998</c:v>
                </c:pt>
                <c:pt idx="11">
                  <c:v>492094.2</c:v>
                </c:pt>
                <c:pt idx="12">
                  <c:v>510815.17500000005</c:v>
                </c:pt>
                <c:pt idx="13">
                  <c:v>529536.15</c:v>
                </c:pt>
                <c:pt idx="14">
                  <c:v>548257.125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34592"/>
        <c:axId val="47136128"/>
      </c:lineChart>
      <c:catAx>
        <c:axId val="4713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47136128"/>
        <c:crosses val="autoZero"/>
        <c:auto val="1"/>
        <c:lblAlgn val="ctr"/>
        <c:lblOffset val="100"/>
        <c:noMultiLvlLbl val="0"/>
      </c:catAx>
      <c:valAx>
        <c:axId val="47136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713459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26949082138832E-2"/>
          <c:y val="0.10308578818078609"/>
          <c:w val="0.63309076467579195"/>
          <c:h val="0.82528574706713054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Мощность без обновления</c:v>
                </c:pt>
              </c:strCache>
            </c:strRef>
          </c:tx>
          <c:spPr>
            <a:ln w="38100">
              <a:solidFill>
                <a:srgbClr val="004586"/>
              </a:solidFill>
              <a:prstDash val="solid"/>
            </a:ln>
          </c:spPr>
          <c:marker>
            <c:symbol val="none"/>
          </c:marker>
          <c:xVal>
            <c:numRef>
              <c:f>Лист1!$A$3:$A$13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0</c:v>
                </c:pt>
                <c:pt idx="3">
                  <c:v>-5</c:v>
                </c:pt>
                <c:pt idx="4">
                  <c:v>-10</c:v>
                </c:pt>
                <c:pt idx="5">
                  <c:v>-15</c:v>
                </c:pt>
                <c:pt idx="6">
                  <c:v>-20</c:v>
                </c:pt>
                <c:pt idx="7">
                  <c:v>-25</c:v>
                </c:pt>
                <c:pt idx="8">
                  <c:v>-30</c:v>
                </c:pt>
                <c:pt idx="9">
                  <c:v>-35</c:v>
                </c:pt>
                <c:pt idx="10">
                  <c:v>-40</c:v>
                </c:pt>
              </c:numCache>
            </c:numRef>
          </c:xVal>
          <c:yVal>
            <c:numRef>
              <c:f>Лист1!$C$3:$C$13</c:f>
              <c:numCache>
                <c:formatCode>0</c:formatCode>
                <c:ptCount val="11"/>
                <c:pt idx="0">
                  <c:v>1236.0050000000001</c:v>
                </c:pt>
                <c:pt idx="1">
                  <c:v>2472.0100000000002</c:v>
                </c:pt>
                <c:pt idx="2">
                  <c:v>3708.0150000000012</c:v>
                </c:pt>
                <c:pt idx="3">
                  <c:v>3708.0150000000012</c:v>
                </c:pt>
                <c:pt idx="4">
                  <c:v>4944.0200000000004</c:v>
                </c:pt>
                <c:pt idx="5">
                  <c:v>6180.0250000000024</c:v>
                </c:pt>
                <c:pt idx="6">
                  <c:v>7416.0300000000007</c:v>
                </c:pt>
                <c:pt idx="7">
                  <c:v>8652.0349999999871</c:v>
                </c:pt>
                <c:pt idx="8">
                  <c:v>8652.0349999999871</c:v>
                </c:pt>
                <c:pt idx="9">
                  <c:v>9888.0400000000009</c:v>
                </c:pt>
                <c:pt idx="10">
                  <c:v>11124.045000000002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Общая мощность</c:v>
                </c:pt>
              </c:strCache>
            </c:strRef>
          </c:tx>
          <c:spPr>
            <a:ln w="38100">
              <a:solidFill>
                <a:srgbClr val="FF420E"/>
              </a:solidFill>
              <a:prstDash val="solid"/>
            </a:ln>
          </c:spPr>
          <c:marker>
            <c:symbol val="none"/>
          </c:marker>
          <c:xVal>
            <c:numRef>
              <c:f>Лист1!$A$3:$A$13</c:f>
              <c:numCache>
                <c:formatCode>General</c:formatCode>
                <c:ptCount val="11"/>
                <c:pt idx="0">
                  <c:v>10</c:v>
                </c:pt>
                <c:pt idx="1">
                  <c:v>5</c:v>
                </c:pt>
                <c:pt idx="2">
                  <c:v>0</c:v>
                </c:pt>
                <c:pt idx="3">
                  <c:v>-5</c:v>
                </c:pt>
                <c:pt idx="4">
                  <c:v>-10</c:v>
                </c:pt>
                <c:pt idx="5">
                  <c:v>-15</c:v>
                </c:pt>
                <c:pt idx="6">
                  <c:v>-20</c:v>
                </c:pt>
                <c:pt idx="7">
                  <c:v>-25</c:v>
                </c:pt>
                <c:pt idx="8">
                  <c:v>-30</c:v>
                </c:pt>
                <c:pt idx="9">
                  <c:v>-35</c:v>
                </c:pt>
                <c:pt idx="10">
                  <c:v>-40</c:v>
                </c:pt>
              </c:numCache>
            </c:numRef>
          </c:xVal>
          <c:yVal>
            <c:numRef>
              <c:f>Лист1!$D$3:$D$13</c:f>
              <c:numCache>
                <c:formatCode>0</c:formatCode>
                <c:ptCount val="11"/>
                <c:pt idx="0">
                  <c:v>3703.8383333333413</c:v>
                </c:pt>
                <c:pt idx="1">
                  <c:v>7407.6766666666836</c:v>
                </c:pt>
                <c:pt idx="2">
                  <c:v>11111.514999999989</c:v>
                </c:pt>
                <c:pt idx="3">
                  <c:v>11111.514999999989</c:v>
                </c:pt>
                <c:pt idx="4">
                  <c:v>14815.353333333314</c:v>
                </c:pt>
                <c:pt idx="5">
                  <c:v>18519.191666666633</c:v>
                </c:pt>
                <c:pt idx="6">
                  <c:v>22223.03</c:v>
                </c:pt>
                <c:pt idx="7">
                  <c:v>25926.868333333332</c:v>
                </c:pt>
                <c:pt idx="8">
                  <c:v>25926.868333333332</c:v>
                </c:pt>
                <c:pt idx="9">
                  <c:v>29630.706666666658</c:v>
                </c:pt>
                <c:pt idx="10">
                  <c:v>33334.545000000006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56736"/>
        <c:axId val="56255616"/>
      </c:scatterChart>
      <c:valAx>
        <c:axId val="4835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6255616"/>
        <c:crossesAt val="0"/>
        <c:crossBetween val="midCat"/>
      </c:valAx>
      <c:valAx>
        <c:axId val="56255616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8356736"/>
        <c:crossesAt val="-50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span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</cdr:x>
      <cdr:y>0.01335</cdr:y>
    </cdr:from>
    <cdr:to>
      <cdr:x>0.10714</cdr:x>
      <cdr:y>0.13087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406" y="70574"/>
          <a:ext cx="595536" cy="621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Times New Roman" pitchFamily="18" charset="0"/>
              <a:cs typeface="Times New Roman" pitchFamily="18" charset="0"/>
            </a:rPr>
            <a:t>P,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Вт</a:t>
          </a:r>
        </a:p>
      </cdr:txBody>
    </cdr:sp>
  </cdr:relSizeAnchor>
  <cdr:relSizeAnchor xmlns:cdr="http://schemas.openxmlformats.org/drawingml/2006/chartDrawing">
    <cdr:from>
      <cdr:x>0.7376</cdr:x>
      <cdr:y>0.88134</cdr:y>
    </cdr:from>
    <cdr:to>
      <cdr:x>0.94048</cdr:x>
      <cdr:y>0.95946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6152" y="4659148"/>
          <a:ext cx="1217450" cy="41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Times New Roman" pitchFamily="18" charset="0"/>
              <a:cs typeface="Times New Roman" pitchFamily="18" charset="0"/>
            </a:rPr>
            <a:t>Т воздуха, ˚С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73CB-871D-4C15-8A2D-B1A69D182C1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18CA-6320-488F-81B4-7C9C0FC2BC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37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7E66-B19E-4DF7-B5DB-A31272F2527E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CAD3-2686-4C4B-9295-498E4AB4A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1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CAD3-2686-4C4B-9295-498E4AB4A8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5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92F25-64E3-42EF-9EB7-A85527F9DA31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BD7C-238A-4BE3-B100-7389F0D5D6EA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595-EF97-4CFA-B3A4-0EC4655C12A7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B082-6045-4D84-A946-B5EB9F761CBD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4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5C73-D5FF-4EF6-8131-E170FCB0DC9F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6ABD-F5DC-40DB-951A-881DCBA84375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0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D494-09F6-4040-8415-B6421A7811C1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7E83-9358-4578-8AC2-1A7C5F2968E4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6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5689-1832-41E5-B261-3A4D802AB4D5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9552-9479-4409-8844-0536EA5C8AB9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6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933F-A017-4105-AE4D-20A7FC0D779A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3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DFFB-7F3B-4275-B5B7-1CE37181F466}" type="datetime1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78D0-273B-4E28-8A73-989AB9170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2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z="2000" b="1" smtClean="0"/>
              <a:pPr algn="ctr"/>
              <a:t>1</a:t>
            </a:fld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1785918" y="571480"/>
            <a:ext cx="700086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Явчуновский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В.Я., директор НПФ «ЭТНА»,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д.ф.-м.н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500034" y="2571744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Энергосбережение на подвижном составе ГЭТ в режиме отопления, обеспечиваемое системой климата НПФ «ЭТНА»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857356" y="142852"/>
          <a:ext cx="6000748" cy="528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5357826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тепловых потерь салона односекционного трамвая модели 71-911 (и требуемой для их компенсации мощности нагрева) от температуры окружающего воздуха: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синяя линия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 счет тепловых потерь при закрытых дверях (через тепловую изоляцию салона);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линия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общие потери с учетом открывания дверей на остановках и попадания в салон холодного воздуха из окружающей среды в городском цикле движения (3 минуты движения, 30 секунд - остановка с открыванием дверей).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5678" y="500042"/>
          <a:ext cx="8502602" cy="592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Документ" r:id="rId3" imgW="9612345" imgH="6702980" progId="Word.Document.12">
                  <p:embed/>
                </p:oleObj>
              </mc:Choice>
              <mc:Fallback>
                <p:oleObj name="Документ" r:id="rId3" imgW="9612345" imgH="67029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78" y="500042"/>
                        <a:ext cx="8502602" cy="592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7141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Агрегат отопления и вентиляции тепловых завес АОВ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Users\Maxim\Desktop\Картинки для презентации\Рис.1.2_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870675" cy="48577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7422" y="6000768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57166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 на всех трамваях ПК «Транспортные системы» 71-911 и 71-931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0034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Агрегат отопления и вентиляции тепловых завес АОВ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Maxim\Desktop\Картинки для презентации\Рис.1.1_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333570" cy="44780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6000768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7358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Агрегат отопления и вентиляции тепловых завес АОВ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Maxim\Desktop\Картинки для презентации\Рис.1.3_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58114" cy="52024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6000768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 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00166" y="2606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Кондиционер для трамвая СКВ-СТ-24000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\FILESERV\filestore\File_store\Public\ФО_Персональные папки\ФО_ШкольниковВГ\Электротранс 2017\Кондиционер рисунки\БНШИ.632199.012 СКВ-СТ-24000 рис.1 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2885"/>
            <a:ext cx="407032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FILESERV\filestore\File_store\Public\ФО_Персональные папки\ФО_ШкольниковВГ\Электротранс 2017\Кондиционер рисунки\БНШИ.632199.012 СКВ-СТ-24000 рис.2 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19" y="3501008"/>
            <a:ext cx="40703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116632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 тормозных резисторов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E:\папа\Работа\Электротранс 2017\Баннеры_26.03.2017\Баннер-левый\Блок тормозных реакторов БТР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88" y="620688"/>
            <a:ext cx="4279644" cy="1944216"/>
          </a:xfrm>
          <a:prstGeom prst="rect">
            <a:avLst/>
          </a:prstGeom>
          <a:noFill/>
        </p:spPr>
      </p:pic>
      <p:pic>
        <p:nvPicPr>
          <p:cNvPr id="34820" name="Picture 4" descr="G:\Работа\Фото с выставки 2014\IMG_5830_м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404" y="620688"/>
            <a:ext cx="2704996" cy="1944216"/>
          </a:xfrm>
          <a:prstGeom prst="rect">
            <a:avLst/>
          </a:prstGeom>
          <a:noFill/>
        </p:spPr>
      </p:pic>
      <p:pic>
        <p:nvPicPr>
          <p:cNvPr id="33794" name="Picture 2" descr="D:\Архив Школьников_111215\Ш\Трол_отопитель\БТР\БТР-5 на 71-931 Москва_стрел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73" y="2708920"/>
            <a:ext cx="5492231" cy="34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16530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тормозных резисторов БТР-5 ТРСУ (показаны стрелками) на трамвае 71-931 производства ПК «Транспортные системы»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8080" y="6356350"/>
            <a:ext cx="514400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z="2000" b="1" smtClean="0"/>
              <a:pPr algn="ctr"/>
              <a:t>2</a:t>
            </a:fld>
            <a:endParaRPr lang="ru-RU" sz="2000" b="1" dirty="0"/>
          </a:p>
        </p:txBody>
      </p:sp>
      <p:pic>
        <p:nvPicPr>
          <p:cNvPr id="7169" name="Picture 1" descr="графи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2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0088" y="6356350"/>
            <a:ext cx="442392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z="2000" b="1" smtClean="0"/>
              <a:pPr algn="ctr"/>
              <a:t>3</a:t>
            </a:fld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347677"/>
            <a:ext cx="881062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5572140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Расходы на электроэнергию, потребляемую системами отопления троллейбуса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 трамвая в течение срока жизни транспортного средства (15 лет)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64083" y="4437112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управления и индикации БУИ-1М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 - контроля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троллейбуса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установки на стене кабины водителя)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531342" y="4440014"/>
            <a:ext cx="39290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 управления и индикации БУИ-1МТ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 - контроля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троллейбуса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установки на панели управления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кабины водителя)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\\FILESERV\filestore\File_store\Public\ФО_Персональные папки\ФО_ШкольниковВГ\БУИ\DSCN1357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" y="1881088"/>
            <a:ext cx="325573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\\FILESERV\filestore\File_store\Public\ФО_Персональные папки\ФО_ШкольниковВГ\БУИ\IMG_20170403_10004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80" y="1881088"/>
            <a:ext cx="4673454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управления и индикации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климат-контроля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8080" y="6356350"/>
            <a:ext cx="514400" cy="365125"/>
          </a:xfrm>
        </p:spPr>
        <p:txBody>
          <a:bodyPr/>
          <a:lstStyle/>
          <a:p>
            <a:pPr algn="ctr"/>
            <a:fld id="{FD1078D0-273B-4E28-8A73-989AB9170550}" type="slidenum">
              <a:rPr lang="ru-RU" sz="2000" b="1" smtClean="0"/>
              <a:pPr algn="ctr"/>
              <a:t>5</a:t>
            </a:fld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390523"/>
              </p:ext>
            </p:extLst>
          </p:nvPr>
        </p:nvGraphicFramePr>
        <p:xfrm>
          <a:off x="265113" y="393700"/>
          <a:ext cx="8515350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Документ" r:id="rId3" imgW="9383737" imgH="5999488" progId="Word.Document.12">
                  <p:embed/>
                </p:oleObj>
              </mc:Choice>
              <mc:Fallback>
                <p:oleObj name="Документ" r:id="rId3" imgW="9383737" imgH="5999488" progId="Word.Document.12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393700"/>
                        <a:ext cx="8515350" cy="544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8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74638" y="412750"/>
          <a:ext cx="8496300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Документ" r:id="rId3" imgW="9252332" imgH="5988327" progId="Word.Document.12">
                  <p:embed/>
                </p:oleObj>
              </mc:Choice>
              <mc:Fallback>
                <p:oleObj name="Документ" r:id="rId3" imgW="9252332" imgH="5988327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412750"/>
                        <a:ext cx="8496300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142852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Поддержание заданных температур в салоне и кабине с точностью  ± 1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71538" y="523863"/>
            <a:ext cx="7000924" cy="3333765"/>
            <a:chOff x="1071538" y="785794"/>
            <a:chExt cx="6858048" cy="3190889"/>
          </a:xfrm>
        </p:grpSpPr>
        <p:graphicFrame>
          <p:nvGraphicFramePr>
            <p:cNvPr id="7" name="Диаграмма 6"/>
            <p:cNvGraphicFramePr/>
            <p:nvPr/>
          </p:nvGraphicFramePr>
          <p:xfrm>
            <a:off x="1071538" y="785794"/>
            <a:ext cx="6834215" cy="31908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6572264" y="2000240"/>
              <a:ext cx="1357322" cy="246221"/>
              <a:chOff x="6572264" y="2000240"/>
              <a:chExt cx="1357322" cy="246221"/>
            </a:xfrm>
          </p:grpSpPr>
          <p:sp>
            <p:nvSpPr>
              <p:cNvPr id="28675" name="Text Box 3"/>
              <p:cNvSpPr txBox="1">
                <a:spLocks noChangeArrowheads="1"/>
              </p:cNvSpPr>
              <p:nvPr/>
            </p:nvSpPr>
            <p:spPr bwMode="auto">
              <a:xfrm>
                <a:off x="6786586" y="2000240"/>
                <a:ext cx="1143000" cy="246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Система без БУИ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6572264" y="2143116"/>
                <a:ext cx="285752" cy="1588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42910" y="3669573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Фактический расход электроэнергии[кВт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*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ч], потребляемой системой отопления троллейбуса в течение всего срока жизни транспортного средства (15 лет), без использования и с использованием предлагаемой системы климат контроля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42910" y="4500570"/>
            <a:ext cx="7929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То же в денежном выражении (чистая экономия 3 млн. руб.):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29897" y="4815362"/>
          <a:ext cx="6942565" cy="1943218"/>
        </p:xfrm>
        <a:graphic>
          <a:graphicData uri="http://schemas.openxmlformats.org/drawingml/2006/table">
            <a:tbl>
              <a:tblPr/>
              <a:tblGrid>
                <a:gridCol w="1714393"/>
                <a:gridCol w="348182"/>
                <a:gridCol w="348182"/>
                <a:gridCol w="347502"/>
                <a:gridCol w="347502"/>
                <a:gridCol w="347502"/>
                <a:gridCol w="347502"/>
                <a:gridCol w="347502"/>
                <a:gridCol w="347502"/>
                <a:gridCol w="347502"/>
                <a:gridCol w="347502"/>
                <a:gridCol w="347502"/>
                <a:gridCol w="347502"/>
                <a:gridCol w="347502"/>
                <a:gridCol w="347502"/>
                <a:gridCol w="361784"/>
              </a:tblGrid>
              <a:tr h="2457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Годы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12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13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14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Lucida Sans Unicode"/>
                          <a:cs typeface="Times New Roman"/>
                        </a:rPr>
                        <a:t>15</a:t>
                      </a:r>
                      <a:endParaRPr lang="ru-RU" sz="140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74"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Для троллейбуса без БУИ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5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Расходы, млн. руб.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0,4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0,8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1,2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1,6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2,4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2,8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3,2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3,6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4,0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4,4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4,8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5,2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5,6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6,0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74">
                <a:tc gridSpan="1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Для троллейбуса с БУИ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5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Расходы, млн. руб.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0,2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0,4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0,6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0,8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1,0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1,2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1,4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1,6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1,8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2,2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2,4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2,6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2,8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Lucida Sans Unicode"/>
                          <a:cs typeface="Times New Roman"/>
                        </a:rPr>
                        <a:t>3,0</a:t>
                      </a:r>
                      <a:endParaRPr lang="ru-RU" sz="1400" dirty="0">
                        <a:latin typeface="Times New Roman"/>
                        <a:ea typeface="Lucida Sans Unicode"/>
                      </a:endParaRPr>
                    </a:p>
                  </a:txBody>
                  <a:tcPr marL="61444" marR="61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71414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Безинерционные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отопители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салона и кабины производства НПФ «Этна»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Архив Школьников_111215\Ш\Трол_отопитель\Выставки\Электротранс 2012\Фото для слайдов и презентации\ГЭТ\Фото отопителей\Фото ТРО\ТРО-3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4" y="928670"/>
            <a:ext cx="2225568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Архив Школьников_111215\Ш\Трол_отопитель\Отопитель МГБ нержавейка\отопитель\IMG_20160408_13543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80" y="857232"/>
            <a:ext cx="1740137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FILESERV\filestore\File_store\Public\ФО_Персональные папки\ФО_ШкольниковВГ\Электротранс 2017\Зеленый свет\Фото 1\Для Зеленого света_климат\ТРО-МГБ и ОКВТ-МГ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3" y="3643314"/>
            <a:ext cx="3056609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Архив Школьников_111215\Ш\Трол_отопитель\Выставки\Электротранс 2012\Фото для слайдов и презентации\ГЭТ\Фото отопителей\Фото ОКВТ-УК\ОКВТ-3000У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90" y="3671309"/>
            <a:ext cx="3098658" cy="2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7158" y="2876132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Отопитель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салона серии ТРО-ММД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2740879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Отопитель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салона серии ТРО-МГБ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бесколлекторным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двигателем и платой защиты от скачков напряжения в контактной сети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773183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Отопитель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салона ТРО-3500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МГБ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кабины ОКВТ-3500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МГБ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5773183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Отопители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кабины трамвая ОКВТ-3000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 и нагнетатель свежего воздуха НСВ-130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428604"/>
            <a:ext cx="678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выхода в рабочий тепловой режим и отключения – 2÷3 сек.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78D0-273B-4E28-8A73-989AB917055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5852" y="33265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Отопители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НПФ «Этна» в салонах трамвая и троллейбуса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3" y="1000108"/>
            <a:ext cx="2736304" cy="260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\\FILESERV\filestore\File_store\Public\ФО_Персональные папки\ФО_ШкольниковВГ\Электротранс 2017\Зеленый свет\Фото 1\Для Зеленого света_климат\Витязь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3941039" cy="260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Архив Школьников_111215\Ш\Трол_отопитель\Фото отопителя\Обработанные фото для презеннтации\В трамвае\Златоуст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67" y="3789040"/>
            <a:ext cx="1950914" cy="26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Архив Школьников_111215\Ш\Трол_отопитель\Фото отопителя\Обработанные фото для презеннтации\В троллейбусе\ТролЗа-5275.03 Опти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4" y="3861048"/>
            <a:ext cx="2647743" cy="22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Архив Школьников_111215\Ш\Трол_отопитель\Фото отопителя\Обработанные фото для презеннтации\В троллейбусе\ЛиАЗ-5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23" y="3861048"/>
            <a:ext cx="2010470" cy="25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460</Words>
  <Application>Microsoft Office PowerPoint</Application>
  <PresentationFormat>Экран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Школьников В.Г.</dc:creator>
  <cp:lastModifiedBy>Явчуновский В. Я.</cp:lastModifiedBy>
  <cp:revision>116</cp:revision>
  <dcterms:created xsi:type="dcterms:W3CDTF">2016-03-29T07:30:34Z</dcterms:created>
  <dcterms:modified xsi:type="dcterms:W3CDTF">2017-04-03T08:34:10Z</dcterms:modified>
</cp:coreProperties>
</file>